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0" r:id="rId1"/>
  </p:sldMasterIdLst>
  <p:sldIdLst>
    <p:sldId id="256" r:id="rId2"/>
    <p:sldId id="362" r:id="rId3"/>
    <p:sldId id="361" r:id="rId4"/>
    <p:sldId id="363" r:id="rId5"/>
    <p:sldId id="336" r:id="rId6"/>
    <p:sldId id="359" r:id="rId7"/>
    <p:sldId id="360" r:id="rId8"/>
    <p:sldId id="339" r:id="rId9"/>
    <p:sldId id="340" r:id="rId10"/>
    <p:sldId id="358" r:id="rId11"/>
    <p:sldId id="341" r:id="rId12"/>
    <p:sldId id="342" r:id="rId13"/>
    <p:sldId id="356" r:id="rId14"/>
    <p:sldId id="351" r:id="rId15"/>
    <p:sldId id="352" r:id="rId16"/>
    <p:sldId id="353" r:id="rId17"/>
    <p:sldId id="354" r:id="rId18"/>
    <p:sldId id="355" r:id="rId19"/>
    <p:sldId id="276" r:id="rId20"/>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060" autoAdjust="0"/>
    <p:restoredTop sz="94660"/>
  </p:normalViewPr>
  <p:slideViewPr>
    <p:cSldViewPr snapToGrid="0">
      <p:cViewPr>
        <p:scale>
          <a:sx n="79" d="100"/>
          <a:sy n="79" d="100"/>
        </p:scale>
        <p:origin x="-108" y="-3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340274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381699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3548261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0522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2220425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1193314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1622373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2617575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347129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193089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414952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393524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230625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289808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1519360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35161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D79500-FFBE-4E2C-86B7-1601090AFA0C}" type="datetimeFigureOut">
              <a:rPr lang="ru-RU" smtClean="0"/>
              <a:pPr/>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5F493C-0197-4180-940B-749ECE8BEEC0}" type="slidenum">
              <a:rPr lang="ru-RU" smtClean="0"/>
              <a:pPr/>
              <a:t>‹#›</a:t>
            </a:fld>
            <a:endParaRPr lang="ru-RU"/>
          </a:p>
        </p:txBody>
      </p:sp>
    </p:spTree>
    <p:extLst>
      <p:ext uri="{BB962C8B-B14F-4D97-AF65-F5344CB8AC3E}">
        <p14:creationId xmlns:p14="http://schemas.microsoft.com/office/powerpoint/2010/main" val="235155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0D79500-FFBE-4E2C-86B7-1601090AFA0C}" type="datetimeFigureOut">
              <a:rPr lang="ru-RU" smtClean="0"/>
              <a:pPr/>
              <a:t>31.01.2019</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85F493C-0197-4180-940B-749ECE8BEEC0}" type="slidenum">
              <a:rPr lang="ru-RU" smtClean="0"/>
              <a:pPr/>
              <a:t>‹#›</a:t>
            </a:fld>
            <a:endParaRPr lang="ru-RU"/>
          </a:p>
        </p:txBody>
      </p:sp>
    </p:spTree>
    <p:extLst>
      <p:ext uri="{BB962C8B-B14F-4D97-AF65-F5344CB8AC3E}">
        <p14:creationId xmlns:p14="http://schemas.microsoft.com/office/powerpoint/2010/main" val="4149659322"/>
      </p:ext>
    </p:extLst>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 id="2147484142" r:id="rId12"/>
    <p:sldLayoutId id="2147484143" r:id="rId13"/>
    <p:sldLayoutId id="2147484144" r:id="rId14"/>
    <p:sldLayoutId id="2147484145" r:id="rId15"/>
    <p:sldLayoutId id="2147484146" r:id="rId16"/>
    <p:sldLayoutId id="214748414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ivo.garant.r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consultantplus://offline/ref=3823629E57363CE949B7CC3F3AD9CBEDA5D4FC68B4F02CB8D3462F812233D56048E2A22CECf4Q3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blank-express.info/polif/images/rospotrebnadzo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7725" y="207231"/>
            <a:ext cx="2386013" cy="1756931"/>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3"/>
          <p:cNvSpPr>
            <a:spLocks noGrp="1"/>
          </p:cNvSpPr>
          <p:nvPr>
            <p:ph type="ctrTitle"/>
          </p:nvPr>
        </p:nvSpPr>
        <p:spPr>
          <a:xfrm>
            <a:off x="433754" y="2085975"/>
            <a:ext cx="11582400" cy="4045194"/>
          </a:xfrm>
        </p:spPr>
        <p:txBody>
          <a:bodyPr>
            <a:normAutofit fontScale="90000"/>
          </a:bodyPr>
          <a:lstStyle/>
          <a:p>
            <a:r>
              <a:rPr lang="ru-RU" sz="4400" b="1" i="1" dirty="0" smtClean="0">
                <a:solidFill>
                  <a:schemeClr val="tx1">
                    <a:lumMod val="95000"/>
                    <a:lumOff val="5000"/>
                  </a:schemeClr>
                </a:solidFill>
              </a:rPr>
              <a:t/>
            </a:r>
            <a:br>
              <a:rPr lang="ru-RU" sz="4400" b="1" i="1" dirty="0" smtClean="0">
                <a:solidFill>
                  <a:schemeClr val="tx1">
                    <a:lumMod val="95000"/>
                    <a:lumOff val="5000"/>
                  </a:schemeClr>
                </a:solidFill>
              </a:rPr>
            </a:br>
            <a:r>
              <a:rPr lang="ru-RU" sz="4400" b="1" i="1" dirty="0" smtClean="0">
                <a:solidFill>
                  <a:schemeClr val="tx1">
                    <a:lumMod val="95000"/>
                    <a:lumOff val="5000"/>
                  </a:schemeClr>
                </a:solidFill>
              </a:rPr>
              <a:t/>
            </a:r>
            <a:br>
              <a:rPr lang="ru-RU" sz="4400" b="1" i="1" dirty="0" smtClean="0">
                <a:solidFill>
                  <a:schemeClr val="tx1">
                    <a:lumMod val="95000"/>
                    <a:lumOff val="5000"/>
                  </a:schemeClr>
                </a:solidFill>
              </a:rPr>
            </a:br>
            <a:r>
              <a:rPr lang="ru-RU" sz="4400" b="1" i="1" dirty="0" smtClean="0">
                <a:solidFill>
                  <a:schemeClr val="tx1">
                    <a:lumMod val="95000"/>
                    <a:lumOff val="5000"/>
                  </a:schemeClr>
                </a:solidFill>
              </a:rPr>
              <a:t/>
            </a:r>
            <a:br>
              <a:rPr lang="ru-RU" sz="4400" b="1" i="1" dirty="0" smtClean="0">
                <a:solidFill>
                  <a:schemeClr val="tx1">
                    <a:lumMod val="95000"/>
                    <a:lumOff val="5000"/>
                  </a:schemeClr>
                </a:solidFill>
              </a:rPr>
            </a:br>
            <a:r>
              <a:rPr lang="ru-RU" sz="4400" b="1" i="1" dirty="0" smtClean="0">
                <a:solidFill>
                  <a:srgbClr val="FF0000"/>
                </a:solidFill>
              </a:rPr>
              <a:t/>
            </a:r>
            <a:br>
              <a:rPr lang="ru-RU" sz="4400" b="1" i="1" dirty="0" smtClean="0">
                <a:solidFill>
                  <a:srgbClr val="FF0000"/>
                </a:solidFill>
              </a:rPr>
            </a:br>
            <a:r>
              <a:rPr lang="ru-RU" altLang="ru-RU" sz="3600" dirty="0" smtClean="0">
                <a:solidFill>
                  <a:srgbClr val="C00000"/>
                </a:solidFill>
              </a:rPr>
              <a:t/>
            </a:r>
            <a:br>
              <a:rPr lang="ru-RU" altLang="ru-RU" sz="3600" dirty="0" smtClean="0">
                <a:solidFill>
                  <a:srgbClr val="C00000"/>
                </a:solidFill>
              </a:rPr>
            </a:br>
            <a:r>
              <a:rPr lang="ru-RU" sz="3600" b="1" i="1" dirty="0" smtClean="0">
                <a:solidFill>
                  <a:schemeClr val="tx1">
                    <a:lumMod val="95000"/>
                    <a:lumOff val="5000"/>
                  </a:schemeClr>
                </a:solidFill>
              </a:rPr>
              <a:t/>
            </a:r>
            <a:br>
              <a:rPr lang="ru-RU" sz="3600" b="1" i="1" dirty="0" smtClean="0">
                <a:solidFill>
                  <a:schemeClr val="tx1">
                    <a:lumMod val="95000"/>
                    <a:lumOff val="5000"/>
                  </a:schemeClr>
                </a:solidFill>
              </a:rPr>
            </a:br>
            <a:r>
              <a:rPr lang="ru-RU" sz="1100" b="1" i="1" dirty="0" smtClean="0">
                <a:solidFill>
                  <a:schemeClr val="accent1">
                    <a:lumMod val="75000"/>
                  </a:schemeClr>
                </a:solidFill>
              </a:rPr>
              <a:t>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100" b="1" i="1" dirty="0" smtClean="0">
                <a:solidFill>
                  <a:schemeClr val="accent1">
                    <a:lumMod val="75000"/>
                  </a:schemeClr>
                </a:solidFill>
              </a:rPr>
              <a:t/>
            </a:r>
            <a:br>
              <a:rPr lang="ru-RU" sz="1100" b="1" i="1" dirty="0" smtClean="0">
                <a:solidFill>
                  <a:schemeClr val="accent1">
                    <a:lumMod val="75000"/>
                  </a:schemeClr>
                </a:solidFill>
              </a:rPr>
            </a:br>
            <a:r>
              <a:rPr lang="ru-RU" sz="1600" b="1" i="1" dirty="0" smtClean="0">
                <a:solidFill>
                  <a:schemeClr val="tx1">
                    <a:lumMod val="95000"/>
                    <a:lumOff val="5000"/>
                  </a:schemeClr>
                </a:solidFill>
              </a:rPr>
              <a:t>Заместитель начальника Дмитровского территориального отдела управления </a:t>
            </a:r>
            <a:r>
              <a:rPr lang="ru-RU" sz="1600" b="1" i="1" dirty="0" err="1" smtClean="0">
                <a:solidFill>
                  <a:schemeClr val="tx1">
                    <a:lumMod val="95000"/>
                    <a:lumOff val="5000"/>
                  </a:schemeClr>
                </a:solidFill>
              </a:rPr>
              <a:t>роспотребнадзора</a:t>
            </a:r>
            <a:r>
              <a:rPr lang="ru-RU" sz="1600" b="1" i="1" dirty="0" smtClean="0">
                <a:solidFill>
                  <a:schemeClr val="tx1">
                    <a:lumMod val="95000"/>
                    <a:lumOff val="5000"/>
                  </a:schemeClr>
                </a:solidFill>
              </a:rPr>
              <a:t> по московской области</a:t>
            </a:r>
            <a:br>
              <a:rPr lang="ru-RU" sz="1600" b="1" i="1" dirty="0" smtClean="0">
                <a:solidFill>
                  <a:schemeClr val="tx1">
                    <a:lumMod val="95000"/>
                    <a:lumOff val="5000"/>
                  </a:schemeClr>
                </a:solidFill>
              </a:rPr>
            </a:br>
            <a:r>
              <a:rPr lang="ru-RU" sz="1600" b="1" i="1" dirty="0" smtClean="0">
                <a:solidFill>
                  <a:schemeClr val="tx1">
                    <a:lumMod val="95000"/>
                    <a:lumOff val="5000"/>
                  </a:schemeClr>
                </a:solidFill>
              </a:rPr>
              <a:t>Романовская Татьяна Владимировна</a:t>
            </a:r>
            <a:br>
              <a:rPr lang="ru-RU" sz="1600" b="1" i="1" dirty="0" smtClean="0">
                <a:solidFill>
                  <a:schemeClr val="tx1">
                    <a:lumMod val="95000"/>
                    <a:lumOff val="5000"/>
                  </a:schemeClr>
                </a:solidFill>
              </a:rPr>
            </a:br>
            <a:r>
              <a:rPr lang="ru-RU" sz="1600" b="1" i="1" dirty="0" smtClean="0">
                <a:solidFill>
                  <a:schemeClr val="tx1">
                    <a:lumMod val="95000"/>
                    <a:lumOff val="5000"/>
                  </a:schemeClr>
                </a:solidFill>
              </a:rPr>
              <a:t>21.01.2019</a:t>
            </a:r>
            <a:endParaRPr lang="ru-RU" sz="1600" b="1" i="1" dirty="0">
              <a:solidFill>
                <a:schemeClr val="tx1">
                  <a:lumMod val="95000"/>
                  <a:lumOff val="5000"/>
                </a:schemeClr>
              </a:solidFill>
            </a:endParaRPr>
          </a:p>
        </p:txBody>
      </p:sp>
      <p:sp>
        <p:nvSpPr>
          <p:cNvPr id="5" name="Прямоугольник 4"/>
          <p:cNvSpPr/>
          <p:nvPr/>
        </p:nvSpPr>
        <p:spPr>
          <a:xfrm>
            <a:off x="757239" y="2257425"/>
            <a:ext cx="10544174" cy="3970318"/>
          </a:xfrm>
          <a:prstGeom prst="rect">
            <a:avLst/>
          </a:prstGeom>
        </p:spPr>
        <p:txBody>
          <a:bodyPr wrap="square">
            <a:spAutoFit/>
          </a:bodyPr>
          <a:lstStyle/>
          <a:p>
            <a:r>
              <a:rPr lang="ru-RU" sz="3600" b="1" dirty="0" smtClean="0">
                <a:solidFill>
                  <a:srgbClr val="FF0000"/>
                </a:solidFill>
                <a:latin typeface="Times New Roman" pitchFamily="18" charset="0"/>
                <a:cs typeface="Times New Roman" pitchFamily="18" charset="0"/>
              </a:rPr>
              <a:t>Риск - ориентированный подход при организации государственного надзора </a:t>
            </a:r>
            <a:r>
              <a:rPr lang="ru-RU" sz="3600" b="1" dirty="0" err="1" smtClean="0">
                <a:solidFill>
                  <a:srgbClr val="FF0000"/>
                </a:solidFill>
                <a:latin typeface="Times New Roman" pitchFamily="18" charset="0"/>
                <a:cs typeface="Times New Roman" pitchFamily="18" charset="0"/>
              </a:rPr>
              <a:t>Роспотребнадзором</a:t>
            </a:r>
            <a:r>
              <a:rPr lang="ru-RU" sz="3600" b="1" dirty="0" smtClean="0">
                <a:solidFill>
                  <a:srgbClr val="FF0000"/>
                </a:solidFill>
                <a:latin typeface="Times New Roman" pitchFamily="18" charset="0"/>
                <a:cs typeface="Times New Roman" pitchFamily="18" charset="0"/>
              </a:rPr>
              <a:t>. Использование проверочных листов при проведении плановых проверок </a:t>
            </a:r>
          </a:p>
          <a:p>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857865951"/>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1513" y="1042988"/>
            <a:ext cx="10472737" cy="3539430"/>
          </a:xfrm>
          <a:prstGeom prst="rect">
            <a:avLst/>
          </a:prstGeom>
        </p:spPr>
        <p:txBody>
          <a:bodyPr wrap="square">
            <a:spAutoFit/>
          </a:bodyPr>
          <a:lstStyle/>
          <a:p>
            <a:r>
              <a:rPr lang="ru-RU" sz="2400" dirty="0" smtClean="0"/>
              <a:t>12. </a:t>
            </a:r>
            <a:r>
              <a:rPr lang="ru-RU" sz="2400" dirty="0" smtClean="0">
                <a:latin typeface="Times New Roman" pitchFamily="18" charset="0"/>
                <a:cs typeface="Times New Roman" pitchFamily="18" charset="0"/>
              </a:rPr>
              <a:t>При отнесении объектов государственного контроля (надзора) к категориям чрезвычайно высокого, высокого, значительного риска или 1, 2, 3 классам опасности орган государственного контроля (надзора) размещает соответствующую информацию об этих объектах на своем официальном сайте.</a:t>
            </a:r>
            <a:r>
              <a:rPr lang="ru-RU" altLang="ru-RU" sz="2400" b="1" dirty="0" smtClean="0">
                <a:latin typeface="Times New Roman" pitchFamily="18" charset="0"/>
                <a:cs typeface="Times New Roman" pitchFamily="18" charset="0"/>
              </a:rPr>
              <a:t> </a:t>
            </a:r>
          </a:p>
          <a:p>
            <a:r>
              <a:rPr lang="ru-RU" altLang="ru-RU" sz="2800" b="1" dirty="0" smtClean="0">
                <a:latin typeface="Times New Roman" pitchFamily="18" charset="0"/>
                <a:cs typeface="Times New Roman" pitchFamily="18" charset="0"/>
              </a:rPr>
              <a:t>Официальный сайт Управления </a:t>
            </a:r>
            <a:r>
              <a:rPr lang="ru-RU" altLang="ru-RU" sz="2800" b="1" dirty="0" err="1" smtClean="0">
                <a:latin typeface="Times New Roman" pitchFamily="18" charset="0"/>
                <a:cs typeface="Times New Roman" pitchFamily="18" charset="0"/>
              </a:rPr>
              <a:t>Роспотребнадзора</a:t>
            </a:r>
            <a:r>
              <a:rPr lang="ru-RU" altLang="ru-RU" sz="2800" b="1" dirty="0" smtClean="0">
                <a:latin typeface="Times New Roman" pitchFamily="18" charset="0"/>
                <a:cs typeface="Times New Roman" pitchFamily="18" charset="0"/>
              </a:rPr>
              <a:t> по Московской области </a:t>
            </a:r>
            <a:r>
              <a:rPr lang="ru-RU" altLang="ru-RU" sz="2400" b="1" dirty="0" smtClean="0">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50.rospotrebnadzor.ru</a:t>
            </a:r>
            <a:endParaRPr lang="ru-RU" altLang="ru-RU" sz="4000" b="1" dirty="0" smtClean="0">
              <a:solidFill>
                <a:srgbClr val="FF0000"/>
              </a:solidFill>
              <a:latin typeface="Times New Roman" pitchFamily="18" charset="0"/>
              <a:cs typeface="Times New Roman" pitchFamily="18" charset="0"/>
            </a:endParaRPr>
          </a:p>
          <a:p>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152401" y="117231"/>
            <a:ext cx="11945814" cy="653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429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nSpc>
                <a:spcPct val="90000"/>
              </a:lnSpc>
              <a:spcBef>
                <a:spcPts val="600"/>
              </a:spcBef>
              <a:spcAft>
                <a:spcPts val="600"/>
              </a:spcAft>
              <a:buClrTx/>
              <a:buNone/>
            </a:pPr>
            <a:r>
              <a:rPr lang="ru-RU" altLang="ru-RU" sz="2400" dirty="0">
                <a:solidFill>
                  <a:schemeClr val="tx1"/>
                </a:solidFill>
                <a:latin typeface="Times New Roman" panose="02020603050405020304" pitchFamily="18" charset="0"/>
                <a:cs typeface="Times New Roman" panose="02020603050405020304" pitchFamily="18" charset="0"/>
              </a:rPr>
              <a:t>13. По запросу юридического лица или индивидуального предпринимателя орган государственного контроля (надзора) в срок, не превышающий 15 рабочих дней с даты поступления такого запроса, направляет им информацию о присвоенных их деятельности и (или) используемым ими производственным объектам категории риска или классе опасности, а также сведения, использованные при отнесении их деятельности и (или) используемых ими производственных объектов к определенным категориям риска или определенному классу опасности.</a:t>
            </a:r>
          </a:p>
          <a:p>
            <a:pPr>
              <a:lnSpc>
                <a:spcPct val="90000"/>
              </a:lnSpc>
              <a:spcBef>
                <a:spcPts val="600"/>
              </a:spcBef>
              <a:spcAft>
                <a:spcPts val="600"/>
              </a:spcAft>
              <a:buClrTx/>
              <a:buNone/>
            </a:pPr>
            <a:r>
              <a:rPr lang="ru-RU" altLang="ru-RU" sz="2400" dirty="0">
                <a:solidFill>
                  <a:schemeClr val="tx1"/>
                </a:solidFill>
                <a:latin typeface="Times New Roman" panose="02020603050405020304" pitchFamily="18" charset="0"/>
                <a:cs typeface="Times New Roman" panose="02020603050405020304" pitchFamily="18" charset="0"/>
              </a:rPr>
              <a:t>14. Включение в ежегодный план проведения плановых проверок юридических лиц и индивидуальных предпринимателей проверки в отношении объекта государственного контроля (надзора), отнесенного к категориям чрезвычайно высокого, высокого, значительного риска или 1, 2, 3 классу опасности, осуществляется при истечении в году проведения плановой проверки установленного положением о виде государственного контроля (надзора) периода времени с даты:</a:t>
            </a:r>
          </a:p>
          <a:p>
            <a:pPr>
              <a:lnSpc>
                <a:spcPct val="90000"/>
              </a:lnSpc>
              <a:spcBef>
                <a:spcPts val="600"/>
              </a:spcBef>
              <a:spcAft>
                <a:spcPts val="600"/>
              </a:spcAft>
              <a:buClrTx/>
              <a:buNone/>
            </a:pPr>
            <a:r>
              <a:rPr lang="ru-RU" altLang="ru-RU" sz="2400" dirty="0">
                <a:solidFill>
                  <a:schemeClr val="tx1"/>
                </a:solidFill>
                <a:latin typeface="Times New Roman" panose="02020603050405020304" pitchFamily="18" charset="0"/>
                <a:cs typeface="Times New Roman" panose="02020603050405020304" pitchFamily="18" charset="0"/>
              </a:rPr>
              <a:t>а) окончания проведения последней плановой проверки объекта государственного контроля (надзора);</a:t>
            </a:r>
          </a:p>
          <a:p>
            <a:pPr>
              <a:lnSpc>
                <a:spcPct val="90000"/>
              </a:lnSpc>
              <a:spcBef>
                <a:spcPts val="600"/>
              </a:spcBef>
              <a:spcAft>
                <a:spcPts val="600"/>
              </a:spcAft>
              <a:buClrTx/>
              <a:buNone/>
            </a:pPr>
            <a:r>
              <a:rPr lang="ru-RU" altLang="ru-RU" sz="2400" dirty="0">
                <a:solidFill>
                  <a:schemeClr val="tx1"/>
                </a:solidFill>
                <a:latin typeface="Times New Roman" panose="02020603050405020304" pitchFamily="18" charset="0"/>
                <a:cs typeface="Times New Roman" panose="02020603050405020304" pitchFamily="18" charset="0"/>
              </a:rPr>
              <a:t>б) государственной регистрации юридического лица или индивидуального предпринимателя, если плановые проверки ранее не проводились, либо иного предусмотренного положением о виде государственного контроля (надзора) события.</a:t>
            </a:r>
          </a:p>
        </p:txBody>
      </p:sp>
    </p:spTree>
    <p:extLst>
      <p:ext uri="{BB962C8B-B14F-4D97-AF65-F5344CB8AC3E}">
        <p14:creationId xmlns:p14="http://schemas.microsoft.com/office/powerpoint/2010/main" val="242636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2"/>
          <p:cNvSpPr>
            <a:spLocks noChangeArrowheads="1"/>
          </p:cNvSpPr>
          <p:nvPr/>
        </p:nvSpPr>
        <p:spPr bwMode="auto">
          <a:xfrm>
            <a:off x="82063" y="1"/>
            <a:ext cx="11957538"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ts val="600"/>
              </a:spcBef>
              <a:spcAft>
                <a:spcPts val="600"/>
              </a:spcAft>
              <a:buClrTx/>
              <a:buNone/>
            </a:pPr>
            <a:r>
              <a:rPr lang="ru-RU" altLang="ru-RU" sz="2000" dirty="0">
                <a:solidFill>
                  <a:schemeClr val="tx1"/>
                </a:solidFill>
                <a:latin typeface="Times New Roman" panose="02020603050405020304" pitchFamily="18" charset="0"/>
                <a:cs typeface="Times New Roman" panose="02020603050405020304" pitchFamily="18" charset="0"/>
              </a:rPr>
              <a:t>17. Юридическое лицо или индивидуальный предприниматель, являющиеся заявителями, вправе подать в орган государственного контроля (надзора</a:t>
            </a:r>
            <a:r>
              <a:rPr lang="ru-RU" altLang="ru-RU" sz="2000" dirty="0">
                <a:solidFill>
                  <a:srgbClr val="FF0000"/>
                </a:solidFill>
                <a:latin typeface="Times New Roman" panose="02020603050405020304" pitchFamily="18" charset="0"/>
                <a:cs typeface="Times New Roman" panose="02020603050405020304" pitchFamily="18" charset="0"/>
              </a:rPr>
              <a:t>) </a:t>
            </a:r>
            <a:r>
              <a:rPr lang="ru-RU" altLang="ru-RU" sz="2000" b="1" dirty="0">
                <a:solidFill>
                  <a:srgbClr val="FF0000"/>
                </a:solidFill>
                <a:latin typeface="Times New Roman" panose="02020603050405020304" pitchFamily="18" charset="0"/>
                <a:cs typeface="Times New Roman" panose="02020603050405020304" pitchFamily="18" charset="0"/>
              </a:rPr>
              <a:t>заявление об изменении присвоенных ранее их деятельности и (или) используемым ими производственным объектам категории риска</a:t>
            </a:r>
            <a:r>
              <a:rPr lang="ru-RU" altLang="ru-RU" sz="2000" b="1" dirty="0">
                <a:solidFill>
                  <a:schemeClr val="tx1"/>
                </a:solidFill>
                <a:latin typeface="Times New Roman" panose="02020603050405020304" pitchFamily="18" charset="0"/>
                <a:cs typeface="Times New Roman" panose="02020603050405020304" pitchFamily="18" charset="0"/>
              </a:rPr>
              <a:t> </a:t>
            </a:r>
            <a:r>
              <a:rPr lang="ru-RU" altLang="ru-RU" sz="2000" dirty="0">
                <a:solidFill>
                  <a:schemeClr val="tx1"/>
                </a:solidFill>
                <a:latin typeface="Times New Roman" panose="02020603050405020304" pitchFamily="18" charset="0"/>
                <a:cs typeface="Times New Roman" panose="02020603050405020304" pitchFamily="18" charset="0"/>
              </a:rPr>
              <a:t>или класса опасности по соответствующему виду государственного контроля (надзора) (далее - заявление).</a:t>
            </a:r>
            <a:r>
              <a:rPr lang="ru-RU" altLang="ru-RU" sz="2000" dirty="0">
                <a:solidFill>
                  <a:schemeClr val="tx1"/>
                </a:solidFill>
                <a:latin typeface="Times New Roman" panose="02020603050405020304" pitchFamily="18" charset="0"/>
              </a:rPr>
              <a:t> </a:t>
            </a:r>
          </a:p>
          <a:p>
            <a:pPr>
              <a:spcBef>
                <a:spcPts val="600"/>
              </a:spcBef>
              <a:spcAft>
                <a:spcPts val="600"/>
              </a:spcAft>
              <a:buClrTx/>
              <a:buNone/>
            </a:pPr>
            <a:r>
              <a:rPr lang="ru-RU" altLang="ru-RU" sz="2000" dirty="0">
                <a:solidFill>
                  <a:schemeClr val="tx1"/>
                </a:solidFill>
                <a:latin typeface="Times New Roman" panose="02020603050405020304" pitchFamily="18" charset="0"/>
              </a:rPr>
              <a:t>19. К заявлению прилагаются документы о соответствии деятельности юридического лица или индивидуального предпринимателя и (или) используемых ими производственных объектов критериям отнесения объектов государственного контроля (надзора) к определенной категории риска или определенному классу опасности, на присвоение которых претендует заявитель.</a:t>
            </a:r>
          </a:p>
          <a:p>
            <a:pPr>
              <a:spcBef>
                <a:spcPts val="600"/>
              </a:spcBef>
              <a:spcAft>
                <a:spcPts val="600"/>
              </a:spcAft>
              <a:buClrTx/>
              <a:buNone/>
            </a:pPr>
            <a:r>
              <a:rPr lang="ru-RU" altLang="ru-RU" sz="2000" dirty="0">
                <a:solidFill>
                  <a:schemeClr val="tx1"/>
                </a:solidFill>
                <a:latin typeface="Times New Roman" panose="02020603050405020304" pitchFamily="18" charset="0"/>
              </a:rPr>
              <a:t>20. Орган государственного контроля (надзора) рассматривает заявление, оценивает представленные юридическим лицом или индивидуальным предпринимателем и имеющиеся в распоряжении органа государственного контроля (надзора) документы и по итогам их рассмотрения в срок, не превышающий 15 рабочих дней с даты получения такого заявления, принимает одно из следующих решений:</a:t>
            </a:r>
          </a:p>
          <a:p>
            <a:pPr>
              <a:spcBef>
                <a:spcPts val="600"/>
              </a:spcBef>
              <a:spcAft>
                <a:spcPts val="600"/>
              </a:spcAft>
              <a:buClrTx/>
              <a:buNone/>
            </a:pPr>
            <a:r>
              <a:rPr lang="ru-RU" altLang="ru-RU" sz="2000" dirty="0">
                <a:solidFill>
                  <a:schemeClr val="tx1"/>
                </a:solidFill>
                <a:latin typeface="Times New Roman" panose="02020603050405020304" pitchFamily="18" charset="0"/>
              </a:rPr>
              <a:t>а</a:t>
            </a:r>
            <a:r>
              <a:rPr lang="ru-RU" altLang="ru-RU" sz="2000" b="1" dirty="0">
                <a:solidFill>
                  <a:schemeClr val="tx1"/>
                </a:solidFill>
                <a:latin typeface="Times New Roman" panose="02020603050405020304" pitchFamily="18" charset="0"/>
              </a:rPr>
              <a:t>) </a:t>
            </a:r>
            <a:r>
              <a:rPr lang="ru-RU" altLang="ru-RU" sz="2000" b="1" dirty="0">
                <a:solidFill>
                  <a:srgbClr val="FF0000"/>
                </a:solidFill>
                <a:latin typeface="Times New Roman" panose="02020603050405020304" pitchFamily="18" charset="0"/>
              </a:rPr>
              <a:t>удовлетворение заявления и изменение категории риска или класса опасности объекта</a:t>
            </a:r>
            <a:r>
              <a:rPr lang="ru-RU" altLang="ru-RU" sz="2000" b="1" dirty="0">
                <a:solidFill>
                  <a:schemeClr val="tx1"/>
                </a:solidFill>
                <a:latin typeface="Times New Roman" panose="02020603050405020304" pitchFamily="18" charset="0"/>
              </a:rPr>
              <a:t> </a:t>
            </a:r>
            <a:r>
              <a:rPr lang="ru-RU" altLang="ru-RU" sz="2000" dirty="0">
                <a:solidFill>
                  <a:schemeClr val="tx1"/>
                </a:solidFill>
                <a:latin typeface="Times New Roman" panose="02020603050405020304" pitchFamily="18" charset="0"/>
              </a:rPr>
              <a:t>государственного контроля (надзора);</a:t>
            </a:r>
          </a:p>
          <a:p>
            <a:pPr>
              <a:spcBef>
                <a:spcPts val="600"/>
              </a:spcBef>
              <a:spcAft>
                <a:spcPts val="600"/>
              </a:spcAft>
              <a:buClrTx/>
              <a:buNone/>
            </a:pPr>
            <a:r>
              <a:rPr lang="ru-RU" altLang="ru-RU" sz="2000" dirty="0">
                <a:solidFill>
                  <a:schemeClr val="tx1"/>
                </a:solidFill>
                <a:latin typeface="Times New Roman" panose="02020603050405020304" pitchFamily="18" charset="0"/>
              </a:rPr>
              <a:t>б) </a:t>
            </a:r>
            <a:r>
              <a:rPr lang="ru-RU" altLang="ru-RU" sz="2000" b="1" dirty="0">
                <a:solidFill>
                  <a:srgbClr val="FF0000"/>
                </a:solidFill>
                <a:latin typeface="Times New Roman" panose="02020603050405020304" pitchFamily="18" charset="0"/>
              </a:rPr>
              <a:t>отказ в удовлетворении заявления.</a:t>
            </a:r>
          </a:p>
          <a:p>
            <a:pPr>
              <a:spcBef>
                <a:spcPts val="600"/>
              </a:spcBef>
              <a:spcAft>
                <a:spcPts val="600"/>
              </a:spcAft>
              <a:buClrTx/>
              <a:buNone/>
            </a:pPr>
            <a:r>
              <a:rPr lang="ru-RU" altLang="ru-RU" sz="2000" dirty="0">
                <a:solidFill>
                  <a:schemeClr val="tx1"/>
                </a:solidFill>
                <a:latin typeface="Times New Roman" panose="02020603050405020304" pitchFamily="18" charset="0"/>
              </a:rPr>
              <a:t>21. Орган государственного контроля (надзора) в течение 3 рабочих дней со дня принятия решения, указанного в </a:t>
            </a:r>
            <a:r>
              <a:rPr lang="ru-RU" altLang="ru-RU" sz="2000" b="1" dirty="0">
                <a:solidFill>
                  <a:schemeClr val="tx1"/>
                </a:solidFill>
                <a:latin typeface="Times New Roman" panose="02020603050405020304" pitchFamily="18" charset="0"/>
                <a:hlinkClick r:id="" action="ppaction://hlinkfile"/>
              </a:rPr>
              <a:t>пункте 20</a:t>
            </a:r>
            <a:r>
              <a:rPr lang="ru-RU" altLang="ru-RU" sz="2000" b="1" dirty="0">
                <a:solidFill>
                  <a:schemeClr val="tx1"/>
                </a:solidFill>
                <a:latin typeface="Times New Roman" panose="02020603050405020304" pitchFamily="18" charset="0"/>
              </a:rPr>
              <a:t> настоящих Правил, информирует юридическое лицо и индивидуального предпринимателя о принятом </a:t>
            </a:r>
            <a:r>
              <a:rPr lang="ru-RU" altLang="ru-RU" sz="2000" dirty="0">
                <a:solidFill>
                  <a:schemeClr val="tx1"/>
                </a:solidFill>
                <a:latin typeface="Times New Roman" panose="02020603050405020304" pitchFamily="18" charset="0"/>
              </a:rPr>
              <a:t>решении </a:t>
            </a:r>
            <a:endParaRPr lang="ru-RU" alt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32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75" y="514350"/>
            <a:ext cx="9929812" cy="7048083"/>
          </a:xfrm>
          <a:prstGeom prst="rect">
            <a:avLst/>
          </a:prstGeom>
        </p:spPr>
        <p:txBody>
          <a:bodyPr wrap="square">
            <a:spAutoFit/>
          </a:bodyPr>
          <a:lstStyle/>
          <a:p>
            <a:r>
              <a:rPr lang="ru-RU" altLang="ru-RU" sz="2800" b="1" dirty="0" smtClean="0">
                <a:solidFill>
                  <a:srgbClr val="0070C0"/>
                </a:solidFill>
                <a:latin typeface="Times New Roman" pitchFamily="18" charset="0"/>
                <a:cs typeface="Times New Roman" pitchFamily="18" charset="0"/>
              </a:rPr>
              <a:t>                              </a:t>
            </a:r>
            <a:r>
              <a:rPr lang="ru-RU" altLang="ru-RU" sz="3200" b="1" dirty="0" smtClean="0">
                <a:solidFill>
                  <a:srgbClr val="0070C0"/>
                </a:solidFill>
                <a:latin typeface="Times New Roman" pitchFamily="18" charset="0"/>
                <a:cs typeface="Times New Roman" pitchFamily="18" charset="0"/>
              </a:rPr>
              <a:t>Проверочные листы.</a:t>
            </a:r>
            <a:r>
              <a:rPr lang="ru-RU" altLang="ru-RU" sz="2800" b="1" dirty="0" smtClean="0">
                <a:solidFill>
                  <a:srgbClr val="0070C0"/>
                </a:solidFill>
                <a:latin typeface="Times New Roman" pitchFamily="18" charset="0"/>
                <a:cs typeface="Times New Roman" pitchFamily="18" charset="0"/>
              </a:rPr>
              <a:t>                                       </a:t>
            </a:r>
          </a:p>
          <a:p>
            <a:endParaRPr lang="ru-RU" altLang="ru-RU" sz="2800" b="1" dirty="0" smtClean="0">
              <a:solidFill>
                <a:srgbClr val="0070C0"/>
              </a:solidFill>
              <a:latin typeface="Times New Roman" pitchFamily="18" charset="0"/>
              <a:cs typeface="Times New Roman" pitchFamily="18" charset="0"/>
            </a:endParaRPr>
          </a:p>
          <a:p>
            <a:r>
              <a:rPr lang="ru-RU" altLang="ru-RU" sz="2800" b="1" dirty="0" smtClean="0">
                <a:solidFill>
                  <a:srgbClr val="000000"/>
                </a:solidFill>
                <a:latin typeface="Times New Roman" pitchFamily="18" charset="0"/>
                <a:cs typeface="Times New Roman" pitchFamily="18" charset="0"/>
              </a:rPr>
              <a:t>Изменения в Федеральный закон от 26.12.2008 № 294-ФЗ </a:t>
            </a:r>
            <a:r>
              <a:rPr lang="ru-RU" sz="2800" b="1" dirty="0" smtClean="0">
                <a:latin typeface="Times New Roman" pitchFamily="18" charset="0"/>
                <a:cs typeface="Times New Roman" pitchFamily="18" charset="0"/>
              </a:rPr>
              <a:t>закон от 3 июля 2016 г. N 277-ФЗ"О внесении изменений в Федеральный закон "О защите прав юридических лиц и индивидуальных предпринимателей при осуществлении государственного контроля (надзора) и муниципального контроля»</a:t>
            </a: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a:p>
            <a:endParaRPr lang="ru-RU" sz="2800" b="1" dirty="0" smtClean="0">
              <a:latin typeface="Times New Roman" pitchFamily="18" charset="0"/>
              <a:cs typeface="Times New Roman" pitchFamily="18" charset="0"/>
            </a:endParaRPr>
          </a:p>
        </p:txBody>
      </p:sp>
      <p:sp>
        <p:nvSpPr>
          <p:cNvPr id="4" name="Прямоугольник 3"/>
          <p:cNvSpPr/>
          <p:nvPr/>
        </p:nvSpPr>
        <p:spPr>
          <a:xfrm>
            <a:off x="3328988" y="3105835"/>
            <a:ext cx="7900987" cy="923330"/>
          </a:xfrm>
          <a:prstGeom prst="rect">
            <a:avLst/>
          </a:prstGeom>
        </p:spPr>
        <p:txBody>
          <a:bodyPr wrap="square">
            <a:spAutoFit/>
          </a:bodyPr>
          <a:lstStyle/>
          <a:p>
            <a:endParaRPr lang="ru-RU" dirty="0" smtClean="0"/>
          </a:p>
          <a:p>
            <a:endParaRPr lang="ru-RU" dirty="0" smtClean="0"/>
          </a:p>
          <a:p>
            <a:endParaRPr lang="ru-RU" dirty="0" smtClean="0"/>
          </a:p>
        </p:txBody>
      </p:sp>
      <p:sp>
        <p:nvSpPr>
          <p:cNvPr id="5" name="Прямоугольник 4"/>
          <p:cNvSpPr/>
          <p:nvPr/>
        </p:nvSpPr>
        <p:spPr>
          <a:xfrm>
            <a:off x="1228725" y="3244334"/>
            <a:ext cx="8028847" cy="3600986"/>
          </a:xfrm>
          <a:prstGeom prst="rect">
            <a:avLst/>
          </a:prstGeom>
        </p:spPr>
        <p:txBody>
          <a:bodyPr wrap="square">
            <a:spAutoFit/>
          </a:bodyPr>
          <a:lstStyle/>
          <a:p>
            <a:endParaRPr lang="ru-RU" sz="2400" dirty="0" smtClean="0"/>
          </a:p>
          <a:p>
            <a:endParaRPr lang="ru-RU" sz="2400" dirty="0" smtClean="0"/>
          </a:p>
          <a:p>
            <a:endParaRPr lang="ru-RU" sz="2800" dirty="0" smtClean="0"/>
          </a:p>
          <a:p>
            <a:r>
              <a:rPr lang="ru-RU" sz="2800" dirty="0" smtClean="0"/>
              <a:t>Статья  9 Организация и проведение плановой проверки дополнена  </a:t>
            </a:r>
            <a:r>
              <a:rPr lang="ru-RU" sz="2800" b="1" dirty="0" smtClean="0">
                <a:hlinkClick r:id="rId2"/>
              </a:rPr>
              <a:t>частями 11.1 - 11.5</a:t>
            </a:r>
            <a:endParaRPr lang="ru-RU" sz="2800" b="1" dirty="0" smtClean="0"/>
          </a:p>
          <a:p>
            <a:endParaRPr lang="ru-RU" sz="2400" b="1" dirty="0" smtClean="0"/>
          </a:p>
          <a:p>
            <a:endParaRPr lang="ru-RU" sz="2400" b="1" dirty="0" smtClean="0"/>
          </a:p>
          <a:p>
            <a:endParaRPr lang="ru-RU" sz="2400" b="1" dirty="0" smtClean="0"/>
          </a:p>
          <a:p>
            <a:endParaRPr lang="ru-RU"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913774" y="600076"/>
            <a:ext cx="10363826" cy="5200650"/>
          </a:xfrm>
        </p:spPr>
        <p:txBody>
          <a:bodyPr>
            <a:normAutofit/>
          </a:bodyPr>
          <a:lstStyle/>
          <a:p>
            <a:pPr>
              <a:buNone/>
            </a:pPr>
            <a:r>
              <a:rPr lang="ru-RU" b="1" dirty="0" smtClean="0"/>
              <a:t>  </a:t>
            </a:r>
            <a:r>
              <a:rPr lang="ru-RU" b="1" dirty="0" smtClean="0">
                <a:solidFill>
                  <a:srgbClr val="FF0000"/>
                </a:solidFill>
              </a:rPr>
              <a:t>часть 11.1. статья 9 </a:t>
            </a:r>
            <a:r>
              <a:rPr lang="ru-RU" b="1" dirty="0" err="1" smtClean="0"/>
              <a:t>ФЕДЕРАЛЬНого</a:t>
            </a:r>
            <a:r>
              <a:rPr lang="ru-RU" b="1" dirty="0" smtClean="0"/>
              <a:t> </a:t>
            </a:r>
            <a:r>
              <a:rPr lang="ru-RU" b="1" dirty="0" err="1" smtClean="0"/>
              <a:t>ЗАКОНа</a:t>
            </a:r>
            <a:r>
              <a:rPr lang="ru-RU" b="1" dirty="0" smtClean="0"/>
              <a:t> «О ЗАЩИТЕ ПРАВ ЮРИДИЧЕСКИХ ЛИЦ И ИНДИВИДУАЛЬНЫХ ПРЕДПРИНИМАТЕЛЕЙ ПРИ ОСУЩЕСТВЛЕНИИ ГОСУДАРСТВЕННОГО КОНТРОЛЯ (НАДЗОРА) И МУНИЦИПАЛЬНОГО КОНТРОЛЯ»:</a:t>
            </a:r>
          </a:p>
          <a:p>
            <a:pPr>
              <a:buNone/>
            </a:pPr>
            <a:r>
              <a:rPr lang="ru-RU" dirty="0" smtClean="0"/>
              <a:t>   Положением о виде федерального государственного контроля (надзора), порядком организации и проведения отдельных видов государственного контроля (надзора), муниципального контроля может быть предусмотрена обязанность использования при проведении плановой проверки должностным лицом органа государственного контроля (надзора), органа муниципального контроля проверочных листов (списков контрольных вопросов).</a:t>
            </a:r>
          </a:p>
          <a:p>
            <a:pPr algn="just">
              <a:buNone/>
            </a:pPr>
            <a:endParaRPr lang="ru-RU"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913774" y="914400"/>
            <a:ext cx="10363826" cy="4876799"/>
          </a:xfrm>
        </p:spPr>
        <p:txBody>
          <a:bodyPr>
            <a:normAutofit/>
          </a:bodyPr>
          <a:lstStyle/>
          <a:p>
            <a:pPr algn="just">
              <a:buNone/>
            </a:pPr>
            <a:r>
              <a:rPr lang="ru-RU" b="1" dirty="0" smtClean="0"/>
              <a:t>   В соответствии с </a:t>
            </a:r>
            <a:r>
              <a:rPr lang="ru-RU" b="1" u="sng" dirty="0" smtClean="0">
                <a:solidFill>
                  <a:srgbClr val="FF0000"/>
                </a:solidFill>
                <a:hlinkClick r:id="rId2"/>
              </a:rPr>
              <a:t>частью 11.3 статьи 9</a:t>
            </a:r>
            <a:r>
              <a:rPr lang="ru-RU" b="1" dirty="0" smtClean="0">
                <a:solidFill>
                  <a:srgbClr val="FF0000"/>
                </a:solidFill>
              </a:rPr>
              <a:t> </a:t>
            </a:r>
            <a:r>
              <a:rPr lang="ru-RU" b="1" dirty="0" smtClean="0"/>
              <a:t>Федерального закона от 26.12.2008 N 294-ФЗ "О защите прав юридических лиц и индивидуальных предпринимателей при осуществлении государственного контроля (надзора) и муниципального контроля» :</a:t>
            </a:r>
          </a:p>
          <a:p>
            <a:pPr>
              <a:buNone/>
            </a:pPr>
            <a:r>
              <a:rPr lang="ru-RU" b="1" dirty="0" smtClean="0"/>
              <a:t>    - Постановление   Правительства РФ От 13 февраля 2017 года №177</a:t>
            </a:r>
          </a:p>
          <a:p>
            <a:pPr>
              <a:buNone/>
            </a:pPr>
            <a:r>
              <a:rPr lang="ru-RU" b="1" dirty="0" smtClean="0"/>
              <a:t>    «Об утверждении общих требований к разработке и утверждению </a:t>
            </a:r>
          </a:p>
          <a:p>
            <a:pPr>
              <a:buNone/>
            </a:pPr>
            <a:r>
              <a:rPr lang="ru-RU" b="1" dirty="0" smtClean="0"/>
              <a:t>    Проверочных листов (списков контрольных вопросов)»;</a:t>
            </a:r>
          </a:p>
          <a:p>
            <a:pPr>
              <a:buNone/>
            </a:pPr>
            <a:r>
              <a:rPr lang="ru-RU" b="1" dirty="0" smtClean="0"/>
              <a:t>    - приказ   </a:t>
            </a:r>
            <a:r>
              <a:rPr lang="ru-RU" b="1" dirty="0" err="1" smtClean="0"/>
              <a:t>Роспотребнадзора</a:t>
            </a:r>
            <a:r>
              <a:rPr lang="ru-RU" b="1" dirty="0" smtClean="0"/>
              <a:t> от 18.09.2017 N 860  «Об утверждении форм  проверочных листов (списков контрольных вопросов)» </a:t>
            </a:r>
            <a:r>
              <a:rPr lang="ru-RU" altLang="ru-RU" dirty="0" smtClean="0">
                <a:latin typeface="Times New Roman" panose="02020603050405020304" pitchFamily="18" charset="0"/>
                <a:cs typeface="Times New Roman" panose="02020603050405020304" pitchFamily="18" charset="0"/>
              </a:rPr>
              <a:t>Зарегистрировано в Минюсте России 22 декабря 2017 г. N 49396</a:t>
            </a:r>
            <a:endParaRPr lang="ru-RU" b="1" dirty="0" smtClean="0"/>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3"/>
          </p:nvPr>
        </p:nvSpPr>
        <p:spPr>
          <a:xfrm>
            <a:off x="914399" y="385763"/>
            <a:ext cx="10515601" cy="6086475"/>
          </a:xfrm>
        </p:spPr>
        <p:txBody>
          <a:bodyPr>
            <a:noAutofit/>
          </a:bodyPr>
          <a:lstStyle/>
          <a:p>
            <a:pPr algn="just">
              <a:buNone/>
            </a:pPr>
            <a:r>
              <a:rPr lang="ru-RU" sz="1800" dirty="0" smtClean="0"/>
              <a:t>    </a:t>
            </a:r>
            <a:r>
              <a:rPr lang="ru-RU" sz="1800" b="1" dirty="0" smtClean="0"/>
              <a:t>приказом   </a:t>
            </a:r>
            <a:r>
              <a:rPr lang="ru-RU" sz="1800" b="1" dirty="0" err="1" smtClean="0"/>
              <a:t>Роспотребнадзора</a:t>
            </a:r>
            <a:r>
              <a:rPr lang="ru-RU" sz="1800" b="1" dirty="0" smtClean="0"/>
              <a:t> от 18.09.2017 N 860 утверждены  формы проверочных листов (списков основных контрольных вопросов),  используемых должностными лицами территориальных органов Федеральной службы по надзору в сфере защиты прав потребителей и благополучия человека при проведении  плановых проверок в рамках осуществления федерального государственного санитарно-эпидемиологического надзора:</a:t>
            </a:r>
          </a:p>
          <a:p>
            <a:pPr algn="just">
              <a:buNone/>
            </a:pPr>
            <a:r>
              <a:rPr lang="ru-RU" sz="1800" b="1" dirty="0" smtClean="0"/>
              <a:t>-</a:t>
            </a:r>
            <a:r>
              <a:rPr lang="ru-RU" sz="1800" dirty="0" smtClean="0"/>
              <a:t> на предприятиях торговли (магазин, специализированный магазин, гастроном, супермаркет (универсам), </a:t>
            </a:r>
            <a:r>
              <a:rPr lang="ru-RU" sz="1800" dirty="0" err="1" smtClean="0"/>
              <a:t>дискаунтер</a:t>
            </a:r>
            <a:r>
              <a:rPr lang="ru-RU" sz="1800" dirty="0" smtClean="0"/>
              <a:t>, </a:t>
            </a:r>
            <a:r>
              <a:rPr lang="ru-RU" sz="1800" dirty="0" err="1" smtClean="0"/>
              <a:t>минимаркет</a:t>
            </a:r>
            <a:r>
              <a:rPr lang="ru-RU" sz="1800" dirty="0" smtClean="0"/>
              <a:t>. гипермаркет, киоск, торговый павильоны);</a:t>
            </a:r>
          </a:p>
          <a:p>
            <a:pPr algn="just">
              <a:buNone/>
            </a:pPr>
            <a:r>
              <a:rPr lang="ru-RU" sz="1800" b="1" dirty="0" smtClean="0"/>
              <a:t>-</a:t>
            </a:r>
            <a:r>
              <a:rPr lang="ru-RU" sz="1800" dirty="0" smtClean="0"/>
              <a:t> на предприятиях (объектах) общественного питания (ресторан, кафе, бар, закусочная, столовая, в том числе столовые на предприятиях и учреждениях, комбинат общественного питания, в том числе школьного питания, заготовочное предприятие питания, </a:t>
            </a:r>
            <a:r>
              <a:rPr lang="ru-RU" sz="1800" dirty="0" err="1" smtClean="0"/>
              <a:t>доготовочное</a:t>
            </a:r>
            <a:r>
              <a:rPr lang="ru-RU" sz="1800" dirty="0" smtClean="0"/>
              <a:t> предприятие питания, предприятия быстрого обслуживания, буфет, кафетерий, магазин (отдел) кулинарии;</a:t>
            </a:r>
          </a:p>
          <a:p>
            <a:pPr>
              <a:buNone/>
            </a:pPr>
            <a:r>
              <a:rPr lang="ru-RU" sz="1800" b="1" dirty="0" smtClean="0"/>
              <a:t> - </a:t>
            </a:r>
            <a:r>
              <a:rPr lang="ru-RU" sz="1800" dirty="0" smtClean="0"/>
              <a:t>в парикмахерских, салонах красоты, соляриях</a:t>
            </a:r>
            <a:endParaRPr lang="ru-RU"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1367446"/>
          </a:xfrm>
        </p:spPr>
        <p:txBody>
          <a:bodyPr/>
          <a:lstStyle/>
          <a:p>
            <a:r>
              <a:rPr lang="ru-RU" sz="2800" b="1" i="1" dirty="0" smtClean="0">
                <a:solidFill>
                  <a:schemeClr val="accent1"/>
                </a:solidFill>
              </a:rPr>
              <a:t>Учесть все обязательные требования и ничего не </a:t>
            </a:r>
            <a:r>
              <a:rPr lang="ru-RU" sz="2800" b="1" i="1" dirty="0" err="1" smtClean="0">
                <a:solidFill>
                  <a:schemeClr val="accent1"/>
                </a:solidFill>
              </a:rPr>
              <a:t>заБЫТЬ</a:t>
            </a:r>
            <a:r>
              <a:rPr lang="ru-RU" b="1" i="1" dirty="0" smtClean="0">
                <a:solidFill>
                  <a:schemeClr val="accent1"/>
                </a:solidFill>
              </a:rPr>
              <a:t>! </a:t>
            </a:r>
            <a:r>
              <a:rPr lang="ru-RU" sz="2800" b="1" i="1" dirty="0" smtClean="0">
                <a:solidFill>
                  <a:schemeClr val="accent1"/>
                </a:solidFill>
              </a:rPr>
              <a:t>Сегодня это стало намного проще</a:t>
            </a:r>
            <a:endParaRPr lang="ru-RU" sz="2800" b="1" i="1" dirty="0">
              <a:solidFill>
                <a:schemeClr val="accent1"/>
              </a:solidFill>
            </a:endParaRPr>
          </a:p>
        </p:txBody>
      </p:sp>
      <p:sp>
        <p:nvSpPr>
          <p:cNvPr id="3" name="Содержимое 2"/>
          <p:cNvSpPr>
            <a:spLocks noGrp="1"/>
          </p:cNvSpPr>
          <p:nvPr>
            <p:ph sz="quarter" idx="13"/>
          </p:nvPr>
        </p:nvSpPr>
        <p:spPr>
          <a:xfrm>
            <a:off x="913774" y="1971676"/>
            <a:ext cx="10363826" cy="3819524"/>
          </a:xfrm>
        </p:spPr>
        <p:txBody>
          <a:bodyPr/>
          <a:lstStyle/>
          <a:p>
            <a:pPr algn="just">
              <a:buNone/>
            </a:pPr>
            <a:r>
              <a:rPr lang="ru-RU" dirty="0" smtClean="0"/>
              <a:t>   Проверочный лист содержит полный перечень обязательных требований, направленных на сохранение санитарно-эпидемиологического благополучия, сформулированных в виде простых вопросов, а также ссылки на пункты нормативных правовых актов, которыми эти </a:t>
            </a:r>
            <a:r>
              <a:rPr lang="ru-RU" i="1" dirty="0" smtClean="0"/>
              <a:t>требования установлены . </a:t>
            </a:r>
            <a:r>
              <a:rPr lang="ru-RU" dirty="0" smtClean="0"/>
              <a:t>Инспектору, осуществляющему контроль, остается только поставить в графу ответов отметку </a:t>
            </a:r>
            <a:r>
              <a:rPr lang="ru-RU" i="1" dirty="0" smtClean="0"/>
              <a:t>«да» или «нет», </a:t>
            </a:r>
            <a:r>
              <a:rPr lang="ru-RU" dirty="0" smtClean="0"/>
              <a:t>в зависимости от того, соблюдено ли данное требование на объекте или нет.</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913774" y="642939"/>
            <a:ext cx="10573376" cy="5572124"/>
          </a:xfrm>
        </p:spPr>
        <p:txBody>
          <a:bodyPr>
            <a:normAutofit/>
          </a:bodyPr>
          <a:lstStyle/>
          <a:p>
            <a:pPr algn="just">
              <a:buNone/>
            </a:pPr>
            <a:r>
              <a:rPr lang="ru-RU" sz="1800" dirty="0" smtClean="0"/>
              <a:t>    Введение  в работу контрольно –надзорных органов проверочных листов не вводит </a:t>
            </a:r>
            <a:r>
              <a:rPr lang="ru-RU" sz="1800" i="1" dirty="0" smtClean="0"/>
              <a:t>новых</a:t>
            </a:r>
            <a:r>
              <a:rPr lang="ru-RU" sz="1800" dirty="0" smtClean="0"/>
              <a:t> обязательных требований – все те же вопросы задавали должностные лица </a:t>
            </a:r>
            <a:r>
              <a:rPr lang="ru-RU" sz="1800" i="1" dirty="0" smtClean="0"/>
              <a:t>РОСПОТРЕБНАДЗОРА </a:t>
            </a:r>
            <a:r>
              <a:rPr lang="ru-RU" sz="1800" dirty="0" smtClean="0"/>
              <a:t> при проведении проверок в прошлом.  Теперь же у любого ответственного предпринимателя  есть возможность </a:t>
            </a:r>
            <a:r>
              <a:rPr lang="ru-RU" sz="1800" b="1" dirty="0" smtClean="0"/>
              <a:t>проверить себя, </a:t>
            </a:r>
            <a:r>
              <a:rPr lang="ru-RU" sz="1800" dirty="0" smtClean="0"/>
              <a:t>а также лично убедиться, что предъявляемые к нему требования со стороны контролирующих органов обоснованы.</a:t>
            </a:r>
          </a:p>
          <a:p>
            <a:pPr algn="just">
              <a:buNone/>
            </a:pPr>
            <a:r>
              <a:rPr lang="ru-RU" sz="1800" dirty="0" smtClean="0"/>
              <a:t>    список контролируемых вопросов составляется строго в соответствии с актуальными обязательными требованиями, предъявляемых к работе значимых в санитарно-эпидемиологическом отношении объектов. </a:t>
            </a:r>
          </a:p>
          <a:p>
            <a:pPr algn="just">
              <a:buNone/>
            </a:pPr>
            <a:r>
              <a:rPr lang="ru-RU" sz="1800" dirty="0" smtClean="0"/>
              <a:t>    Теперь процедура проверки предприятия станет ещё  прозрачней. </a:t>
            </a:r>
            <a:r>
              <a:rPr lang="ru-RU" sz="1800" b="1" dirty="0" smtClean="0"/>
              <a:t>Любой предприниматель  </a:t>
            </a:r>
            <a:r>
              <a:rPr lang="ru-RU" sz="1800" dirty="0" smtClean="0"/>
              <a:t>может использовать эти проверочные листы самостоятельно  как  </a:t>
            </a:r>
            <a:r>
              <a:rPr lang="ru-RU" sz="1800" b="1" dirty="0" smtClean="0"/>
              <a:t>при подготовке </a:t>
            </a:r>
            <a:r>
              <a:rPr lang="ru-RU" sz="1800" dirty="0" smtClean="0"/>
              <a:t>к грядущей </a:t>
            </a:r>
            <a:r>
              <a:rPr lang="ru-RU" sz="1800" b="1" dirty="0" smtClean="0"/>
              <a:t>плановой проверке </a:t>
            </a:r>
            <a:r>
              <a:rPr lang="ru-RU" sz="1800" dirty="0" smtClean="0"/>
              <a:t>своего предприятия, организации</a:t>
            </a:r>
            <a:r>
              <a:rPr lang="ru-RU" sz="1800" smtClean="0"/>
              <a:t>, учреждения, </a:t>
            </a:r>
            <a:r>
              <a:rPr lang="ru-RU" sz="1800" dirty="0" smtClean="0"/>
              <a:t>так и </a:t>
            </a:r>
            <a:r>
              <a:rPr lang="ru-RU" sz="1800" b="1" dirty="0" smtClean="0"/>
              <a:t>в рамках собственной программы  производственного контроля</a:t>
            </a:r>
            <a:endParaRPr lang="ru-RU" sz="1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99326" y="1133475"/>
            <a:ext cx="8988711" cy="4720161"/>
          </a:xfrm>
        </p:spPr>
        <p:txBody>
          <a:bodyPr/>
          <a:lstStyle/>
          <a:p>
            <a:pPr algn="ctr"/>
            <a:r>
              <a:rPr lang="ru-RU" sz="4400" b="1" i="1" dirty="0">
                <a:solidFill>
                  <a:schemeClr val="tx1">
                    <a:lumMod val="95000"/>
                    <a:lumOff val="5000"/>
                  </a:schemeClr>
                </a:solidFill>
              </a:rPr>
              <a:t/>
            </a:r>
            <a:br>
              <a:rPr lang="ru-RU" sz="4400" b="1" i="1" dirty="0">
                <a:solidFill>
                  <a:schemeClr val="tx1">
                    <a:lumMod val="95000"/>
                    <a:lumOff val="5000"/>
                  </a:schemeClr>
                </a:solidFill>
              </a:rPr>
            </a:br>
            <a:r>
              <a:rPr lang="ru-RU" sz="4400" b="1" i="1" dirty="0">
                <a:solidFill>
                  <a:schemeClr val="accent1">
                    <a:lumMod val="75000"/>
                  </a:schemeClr>
                </a:solidFill>
              </a:rPr>
              <a:t> </a:t>
            </a:r>
          </a:p>
        </p:txBody>
      </p:sp>
      <p:sp>
        <p:nvSpPr>
          <p:cNvPr id="7" name="Rectangle 1"/>
          <p:cNvSpPr>
            <a:spLocks noChangeArrowheads="1"/>
          </p:cNvSpPr>
          <p:nvPr/>
        </p:nvSpPr>
        <p:spPr bwMode="auto">
          <a:xfrm>
            <a:off x="1216603" y="1539131"/>
            <a:ext cx="79900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Trebuchet MS" panose="020B0603020202020204" pitchFamily="34" charset="0"/>
                <a:ea typeface="Times New Roman" panose="02020603050405020304" pitchFamily="18" charset="0"/>
              </a:rPr>
              <a:t> </a:t>
            </a:r>
            <a:endParaRPr kumimoji="0" lang="ru-RU" altLang="ru-RU" sz="2400" b="0" i="0" u="none" strike="noStrike" cap="none" normalizeH="0" baseline="0" dirty="0" smtClean="0">
              <a:ln>
                <a:noFill/>
              </a:ln>
              <a:solidFill>
                <a:schemeClr val="tx1"/>
              </a:solidFill>
              <a:effectLst/>
              <a:latin typeface="Trebuchet MS" panose="020B0603020202020204" pitchFamily="34" charset="0"/>
            </a:endParaRPr>
          </a:p>
        </p:txBody>
      </p:sp>
      <p:sp>
        <p:nvSpPr>
          <p:cNvPr id="8" name="Прямоугольник 7"/>
          <p:cNvSpPr/>
          <p:nvPr/>
        </p:nvSpPr>
        <p:spPr>
          <a:xfrm>
            <a:off x="1483933" y="206665"/>
            <a:ext cx="7776478" cy="400110"/>
          </a:xfrm>
          <a:prstGeom prst="rect">
            <a:avLst/>
          </a:prstGeom>
        </p:spPr>
        <p:txBody>
          <a:bodyPr wrap="square">
            <a:spAutoFit/>
          </a:bodyPr>
          <a:lstStyle/>
          <a:p>
            <a:pPr algn="ctr">
              <a:spcAft>
                <a:spcPts val="0"/>
              </a:spcAft>
            </a:pPr>
            <a:endParaRPr lang="ru-RU" sz="2000" b="1" dirty="0">
              <a:solidFill>
                <a:schemeClr val="tx1">
                  <a:lumMod val="95000"/>
                  <a:lumOff val="5000"/>
                </a:schemeClr>
              </a:solidFill>
              <a:effectLst/>
              <a:latin typeface="Trebuchet MS" panose="020B0603020202020204" pitchFamily="34" charset="0"/>
              <a:ea typeface="Times New Roman" panose="02020603050405020304" pitchFamily="18" charset="0"/>
            </a:endParaRPr>
          </a:p>
        </p:txBody>
      </p:sp>
      <p:sp>
        <p:nvSpPr>
          <p:cNvPr id="3" name="Прямоугольник 2"/>
          <p:cNvSpPr/>
          <p:nvPr/>
        </p:nvSpPr>
        <p:spPr>
          <a:xfrm>
            <a:off x="1038369" y="123401"/>
            <a:ext cx="8667606" cy="646331"/>
          </a:xfrm>
          <a:prstGeom prst="rect">
            <a:avLst/>
          </a:prstGeom>
        </p:spPr>
        <p:txBody>
          <a:bodyPr wrap="square">
            <a:spAutoFit/>
          </a:bodyPr>
          <a:lstStyle/>
          <a:p>
            <a:endParaRPr lang="ru-RU" dirty="0" smtClean="0"/>
          </a:p>
          <a:p>
            <a:endParaRPr lang="ru-RU" dirty="0"/>
          </a:p>
        </p:txBody>
      </p:sp>
      <p:sp>
        <p:nvSpPr>
          <p:cNvPr id="2" name="Прямоугольник 1"/>
          <p:cNvSpPr/>
          <p:nvPr/>
        </p:nvSpPr>
        <p:spPr>
          <a:xfrm>
            <a:off x="1698548" y="2212139"/>
            <a:ext cx="8172283" cy="2123658"/>
          </a:xfrm>
          <a:prstGeom prst="rect">
            <a:avLst/>
          </a:prstGeom>
        </p:spPr>
        <p:txBody>
          <a:bodyPr wrap="square">
            <a:spAutoFit/>
          </a:bodyPr>
          <a:lstStyle/>
          <a:p>
            <a:pPr algn="ctr"/>
            <a:r>
              <a:rPr lang="ru-RU" sz="6600" b="1" i="1" dirty="0" smtClean="0">
                <a:solidFill>
                  <a:schemeClr val="accent6">
                    <a:lumMod val="75000"/>
                  </a:schemeClr>
                </a:solidFill>
              </a:rPr>
              <a:t>СПАСИБО </a:t>
            </a:r>
          </a:p>
          <a:p>
            <a:pPr algn="ctr"/>
            <a:r>
              <a:rPr lang="ru-RU" sz="6600" b="1" i="1" dirty="0" smtClean="0">
                <a:solidFill>
                  <a:schemeClr val="accent6">
                    <a:lumMod val="75000"/>
                  </a:schemeClr>
                </a:solidFill>
              </a:rPr>
              <a:t>ЗА ВНИМАНИЕ !!!</a:t>
            </a:r>
          </a:p>
        </p:txBody>
      </p:sp>
    </p:spTree>
    <p:extLst>
      <p:ext uri="{BB962C8B-B14F-4D97-AF65-F5344CB8AC3E}">
        <p14:creationId xmlns:p14="http://schemas.microsoft.com/office/powerpoint/2010/main" val="217446738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913774" y="928688"/>
            <a:ext cx="10363826" cy="4862511"/>
          </a:xfrm>
        </p:spPr>
        <p:txBody>
          <a:bodyPr>
            <a:noAutofit/>
          </a:bodyPr>
          <a:lstStyle/>
          <a:p>
            <a:pPr algn="just"/>
            <a:r>
              <a:rPr lang="ru-RU" sz="2400" b="1" dirty="0" err="1" smtClean="0"/>
              <a:t>Риск-ориентированный</a:t>
            </a:r>
            <a:r>
              <a:rPr lang="ru-RU" sz="2400" b="1" dirty="0" smtClean="0"/>
              <a:t> подход</a:t>
            </a:r>
            <a:r>
              <a:rPr lang="ru-RU" sz="2400" dirty="0" smtClean="0"/>
              <a:t> представляет собой метод организации и осуществления государственного контроля (надзора), при котором выбор интенсивности (формы, продолжительности, периодичности) проведения мероприятий по контролю определяется отнесением деятельности юридического лица, индивидуального предпринимателя и (или) используемых ими при осуществлении такой деятельности производственных объектов к определенной категории риска.</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342901"/>
            <a:ext cx="10364451" cy="1657349"/>
          </a:xfrm>
        </p:spPr>
        <p:txBody>
          <a:bodyPr>
            <a:normAutofit/>
          </a:bodyPr>
          <a:lstStyle/>
          <a:p>
            <a:r>
              <a:rPr lang="ru-RU" sz="3200" b="1" dirty="0" err="1" smtClean="0">
                <a:solidFill>
                  <a:srgbClr val="0070C0"/>
                </a:solidFill>
                <a:latin typeface="Times New Roman" pitchFamily="18" charset="0"/>
                <a:cs typeface="Times New Roman" pitchFamily="18" charset="0"/>
              </a:rPr>
              <a:t>Риск-ориентированная</a:t>
            </a:r>
            <a:r>
              <a:rPr lang="ru-RU" sz="3200" b="1" dirty="0" smtClean="0">
                <a:solidFill>
                  <a:srgbClr val="0070C0"/>
                </a:solidFill>
                <a:latin typeface="Times New Roman" pitchFamily="18" charset="0"/>
                <a:cs typeface="Times New Roman" pitchFamily="18" charset="0"/>
              </a:rPr>
              <a:t> модель контрольно-надзорной деятельности </a:t>
            </a:r>
            <a:r>
              <a:rPr lang="ru-RU" sz="3200" b="1" dirty="0" err="1" smtClean="0">
                <a:solidFill>
                  <a:srgbClr val="0070C0"/>
                </a:solidFill>
                <a:latin typeface="Times New Roman" pitchFamily="18" charset="0"/>
                <a:cs typeface="Times New Roman" pitchFamily="18" charset="0"/>
              </a:rPr>
              <a:t>Роспотребнадзора</a:t>
            </a:r>
            <a:r>
              <a:rPr lang="ru-RU" sz="3200" b="1" dirty="0" smtClean="0">
                <a:solidFill>
                  <a:srgbClr val="0070C0"/>
                </a:solidFill>
                <a:latin typeface="Times New Roman" pitchFamily="18" charset="0"/>
                <a:cs typeface="Times New Roman" pitchFamily="18" charset="0"/>
              </a:rPr>
              <a:t> имеет целью: </a:t>
            </a:r>
            <a:endParaRPr lang="ru-RU" sz="3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913774" y="2000251"/>
            <a:ext cx="10363826" cy="4672012"/>
          </a:xfrm>
        </p:spPr>
        <p:txBody>
          <a:bodyPr>
            <a:noAutofit/>
          </a:bodyPr>
          <a:lstStyle/>
          <a:p>
            <a:pPr>
              <a:buNone/>
            </a:pPr>
            <a:r>
              <a:rPr lang="en-US" sz="1800" dirty="0" smtClean="0">
                <a:latin typeface="Times New Roman" pitchFamily="18" charset="0"/>
                <a:cs typeface="Times New Roman" pitchFamily="18" charset="0"/>
              </a:rPr>
              <a:t>    ■ </a:t>
            </a:r>
            <a:r>
              <a:rPr lang="ru-RU" sz="1800" b="1" dirty="0" smtClean="0">
                <a:latin typeface="Times New Roman" pitchFamily="18" charset="0"/>
                <a:cs typeface="Times New Roman" pitchFamily="18" charset="0"/>
              </a:rPr>
              <a:t>обеспечение условий пропорциональности интенсивности контрольно-надзорной деятельности риску причинения вреда; </a:t>
            </a:r>
            <a:r>
              <a:rPr lang="en-US" sz="1800" b="1" dirty="0" smtClean="0">
                <a:latin typeface="Times New Roman" pitchFamily="18" charset="0"/>
                <a:cs typeface="Times New Roman" pitchFamily="18" charset="0"/>
              </a:rPr>
              <a:t>                                                                                  ■ </a:t>
            </a:r>
            <a:r>
              <a:rPr lang="ru-RU" sz="1800" b="1" dirty="0" smtClean="0">
                <a:latin typeface="Times New Roman" pitchFamily="18" charset="0"/>
                <a:cs typeface="Times New Roman" pitchFamily="18" charset="0"/>
              </a:rPr>
              <a:t>концентрацию усилий надзорных органов на объектах, представляющих наибольшую опасность для здоровья человека (населения, работающих, потребителей); </a:t>
            </a:r>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 сокращение числа проверок на объектах низкого риска для населения, работающих, потребителей; </a:t>
            </a:r>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улучшение качества среды обитания, условий труда и безопасности потребительской продукции за счет предупреждения нарушений санитарного законодательства объектами, наибольшего риска для здоровья; </a:t>
            </a:r>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стимулирование объектов надзора к соблюдению требований санитарного законодательства через возможность обоснованного снижения периодичности плановых проверок.</a:t>
            </a:r>
            <a:r>
              <a:rPr lang="en-US" sz="1800" b="1"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913774" y="500064"/>
            <a:ext cx="10363826" cy="5972174"/>
          </a:xfrm>
        </p:spPr>
        <p:txBody>
          <a:bodyPr>
            <a:normAutofit fontScale="32500" lnSpcReduction="20000"/>
          </a:bodyPr>
          <a:lstStyle/>
          <a:p>
            <a:pPr>
              <a:lnSpc>
                <a:spcPct val="85000"/>
              </a:lnSpc>
              <a:spcBef>
                <a:spcPts val="600"/>
              </a:spcBef>
              <a:spcAft>
                <a:spcPts val="600"/>
              </a:spcAft>
              <a:buClrTx/>
              <a:buNone/>
            </a:pPr>
            <a:endParaRPr lang="ru-RU" altLang="ru-RU" b="1" dirty="0" smtClean="0">
              <a:latin typeface="Times New Roman" panose="02020603050405020304" pitchFamily="18" charset="0"/>
            </a:endParaRPr>
          </a:p>
          <a:p>
            <a:pPr>
              <a:lnSpc>
                <a:spcPct val="85000"/>
              </a:lnSpc>
              <a:spcBef>
                <a:spcPts val="600"/>
              </a:spcBef>
              <a:spcAft>
                <a:spcPts val="600"/>
              </a:spcAft>
              <a:buClrTx/>
              <a:buNone/>
            </a:pPr>
            <a:r>
              <a:rPr lang="ru-RU" altLang="ru-RU" sz="5500" b="1" dirty="0" smtClean="0">
                <a:latin typeface="Times New Roman" panose="02020603050405020304" pitchFamily="18" charset="0"/>
              </a:rPr>
              <a:t>Критерии выбора приоритетных объектов надзора для </a:t>
            </a:r>
          </a:p>
          <a:p>
            <a:pPr>
              <a:lnSpc>
                <a:spcPct val="85000"/>
              </a:lnSpc>
              <a:spcBef>
                <a:spcPts val="600"/>
              </a:spcBef>
              <a:spcAft>
                <a:spcPts val="600"/>
              </a:spcAft>
              <a:buClrTx/>
              <a:buNone/>
            </a:pPr>
            <a:r>
              <a:rPr lang="ru-RU" altLang="ru-RU" sz="5500" b="1" dirty="0" smtClean="0">
                <a:latin typeface="Times New Roman" panose="02020603050405020304" pitchFamily="18" charset="0"/>
              </a:rPr>
              <a:t>планирования:</a:t>
            </a:r>
            <a:endParaRPr lang="ru-RU" altLang="ru-RU" sz="5500" dirty="0" smtClean="0">
              <a:latin typeface="Times New Roman" panose="02020603050405020304" pitchFamily="18" charset="0"/>
            </a:endParaRPr>
          </a:p>
          <a:p>
            <a:pPr>
              <a:lnSpc>
                <a:spcPct val="85000"/>
              </a:lnSpc>
              <a:spcBef>
                <a:spcPts val="600"/>
              </a:spcBef>
              <a:spcAft>
                <a:spcPts val="600"/>
              </a:spcAft>
              <a:buClrTx/>
              <a:buNone/>
            </a:pPr>
            <a:r>
              <a:rPr lang="ru-RU" altLang="ru-RU" sz="5500" b="1" dirty="0" smtClean="0">
                <a:latin typeface="Times New Roman" panose="02020603050405020304" pitchFamily="18" charset="0"/>
              </a:rPr>
              <a:t>Численность населения</a:t>
            </a:r>
            <a:r>
              <a:rPr lang="ru-RU" altLang="ru-RU" sz="5500" dirty="0" smtClean="0">
                <a:latin typeface="Times New Roman" panose="02020603050405020304" pitchFamily="18" charset="0"/>
              </a:rPr>
              <a:t>, находящегося под влиянием деятельности</a:t>
            </a:r>
          </a:p>
          <a:p>
            <a:pPr>
              <a:lnSpc>
                <a:spcPct val="85000"/>
              </a:lnSpc>
              <a:spcBef>
                <a:spcPts val="600"/>
              </a:spcBef>
              <a:spcAft>
                <a:spcPts val="600"/>
              </a:spcAft>
              <a:buClrTx/>
              <a:buNone/>
            </a:pPr>
            <a:r>
              <a:rPr lang="ru-RU" altLang="ru-RU" sz="5500" dirty="0" smtClean="0">
                <a:latin typeface="Times New Roman" panose="02020603050405020304" pitchFamily="18" charset="0"/>
              </a:rPr>
              <a:t> объекта</a:t>
            </a:r>
            <a:r>
              <a:rPr lang="ru-RU" altLang="ru-RU" sz="5500" b="1" dirty="0" smtClean="0">
                <a:latin typeface="Times New Roman" panose="02020603050405020304" pitchFamily="18" charset="0"/>
              </a:rPr>
              <a:t> </a:t>
            </a:r>
            <a:r>
              <a:rPr lang="ru-RU" altLang="ru-RU" sz="5500" dirty="0" smtClean="0">
                <a:latin typeface="Times New Roman" panose="02020603050405020304" pitchFamily="18" charset="0"/>
              </a:rPr>
              <a:t>надзора (условия труда, выпускаемая продукция, </a:t>
            </a:r>
          </a:p>
          <a:p>
            <a:pPr>
              <a:lnSpc>
                <a:spcPct val="85000"/>
              </a:lnSpc>
              <a:spcBef>
                <a:spcPts val="600"/>
              </a:spcBef>
              <a:spcAft>
                <a:spcPts val="600"/>
              </a:spcAft>
              <a:buClrTx/>
              <a:buNone/>
            </a:pPr>
            <a:r>
              <a:rPr lang="ru-RU" altLang="ru-RU" sz="5500" dirty="0" smtClean="0">
                <a:latin typeface="Times New Roman" panose="02020603050405020304" pitchFamily="18" charset="0"/>
              </a:rPr>
              <a:t>оказываемые услуги, сбросы в водоемы, выбросы в атмосферный воздух, </a:t>
            </a:r>
          </a:p>
          <a:p>
            <a:pPr>
              <a:lnSpc>
                <a:spcPct val="85000"/>
              </a:lnSpc>
              <a:spcBef>
                <a:spcPts val="600"/>
              </a:spcBef>
              <a:spcAft>
                <a:spcPts val="600"/>
              </a:spcAft>
              <a:buClrTx/>
              <a:buNone/>
            </a:pPr>
            <a:r>
              <a:rPr lang="ru-RU" altLang="ru-RU" sz="5500" dirty="0" smtClean="0">
                <a:latin typeface="Times New Roman" panose="02020603050405020304" pitchFamily="18" charset="0"/>
              </a:rPr>
              <a:t>загрязнение почвы)</a:t>
            </a:r>
          </a:p>
          <a:p>
            <a:pPr>
              <a:lnSpc>
                <a:spcPct val="85000"/>
              </a:lnSpc>
              <a:spcBef>
                <a:spcPts val="600"/>
              </a:spcBef>
              <a:spcAft>
                <a:spcPts val="600"/>
              </a:spcAft>
              <a:buClrTx/>
              <a:buNone/>
            </a:pPr>
            <a:r>
              <a:rPr lang="ru-RU" altLang="ru-RU" sz="5500" b="1" dirty="0" smtClean="0">
                <a:latin typeface="Times New Roman" panose="02020603050405020304" pitchFamily="18" charset="0"/>
              </a:rPr>
              <a:t>Степень «законопослушания» </a:t>
            </a:r>
            <a:r>
              <a:rPr lang="ru-RU" altLang="ru-RU" sz="5500" dirty="0" smtClean="0">
                <a:latin typeface="Times New Roman" panose="02020603050405020304" pitchFamily="18" charset="0"/>
              </a:rPr>
              <a:t>характеризуется количеством</a:t>
            </a:r>
          </a:p>
          <a:p>
            <a:pPr>
              <a:lnSpc>
                <a:spcPct val="85000"/>
              </a:lnSpc>
              <a:spcBef>
                <a:spcPts val="600"/>
              </a:spcBef>
              <a:spcAft>
                <a:spcPts val="600"/>
              </a:spcAft>
              <a:buClrTx/>
              <a:buNone/>
            </a:pPr>
            <a:r>
              <a:rPr lang="ru-RU" altLang="ru-RU" sz="5500" dirty="0" smtClean="0">
                <a:latin typeface="Times New Roman" panose="02020603050405020304" pitchFamily="18" charset="0"/>
              </a:rPr>
              <a:t>выявленных нарушенных пунктов санитарного законодательства и</a:t>
            </a:r>
          </a:p>
          <a:p>
            <a:pPr>
              <a:lnSpc>
                <a:spcPct val="85000"/>
              </a:lnSpc>
              <a:spcBef>
                <a:spcPts val="600"/>
              </a:spcBef>
              <a:spcAft>
                <a:spcPts val="600"/>
              </a:spcAft>
              <a:buClrTx/>
              <a:buNone/>
            </a:pPr>
            <a:r>
              <a:rPr lang="ru-RU" altLang="ru-RU" sz="5500" dirty="0" smtClean="0">
                <a:latin typeface="Times New Roman" panose="02020603050405020304" pitchFamily="18" charset="0"/>
              </a:rPr>
              <a:t>законодательства в сфере ЗПП за 3 года</a:t>
            </a:r>
          </a:p>
          <a:p>
            <a:pPr>
              <a:lnSpc>
                <a:spcPct val="85000"/>
              </a:lnSpc>
              <a:spcBef>
                <a:spcPts val="600"/>
              </a:spcBef>
              <a:spcAft>
                <a:spcPts val="600"/>
              </a:spcAft>
              <a:buClrTx/>
              <a:buNone/>
            </a:pPr>
            <a:r>
              <a:rPr lang="ru-RU" altLang="ru-RU" sz="5500" b="1" dirty="0" smtClean="0">
                <a:latin typeface="Times New Roman" panose="02020603050405020304" pitchFamily="18" charset="0"/>
              </a:rPr>
              <a:t>Наличие на объекте </a:t>
            </a:r>
            <a:r>
              <a:rPr lang="ru-RU" altLang="ru-RU" sz="5500" dirty="0" smtClean="0">
                <a:latin typeface="Times New Roman" panose="02020603050405020304" pitchFamily="18" charset="0"/>
              </a:rPr>
              <a:t>неудовлетворительных факторов среды, обитания, </a:t>
            </a:r>
          </a:p>
          <a:p>
            <a:pPr>
              <a:lnSpc>
                <a:spcPct val="85000"/>
              </a:lnSpc>
              <a:spcBef>
                <a:spcPts val="600"/>
              </a:spcBef>
              <a:spcAft>
                <a:spcPts val="600"/>
              </a:spcAft>
              <a:buClrTx/>
              <a:buNone/>
            </a:pPr>
            <a:r>
              <a:rPr lang="ru-RU" altLang="ru-RU" sz="5500" dirty="0" smtClean="0">
                <a:latin typeface="Times New Roman" panose="02020603050405020304" pitchFamily="18" charset="0"/>
              </a:rPr>
              <a:t>подтвержденных лабораторно за 3 года</a:t>
            </a:r>
          </a:p>
          <a:p>
            <a:pPr>
              <a:lnSpc>
                <a:spcPct val="85000"/>
              </a:lnSpc>
              <a:spcBef>
                <a:spcPts val="600"/>
              </a:spcBef>
              <a:spcAft>
                <a:spcPts val="600"/>
              </a:spcAft>
              <a:buClrTx/>
              <a:buNone/>
            </a:pPr>
            <a:r>
              <a:rPr lang="ru-RU" altLang="ru-RU" sz="5500" b="1" dirty="0" smtClean="0">
                <a:latin typeface="Times New Roman" panose="02020603050405020304" pitchFamily="18" charset="0"/>
              </a:rPr>
              <a:t>Связь объекта с </a:t>
            </a:r>
            <a:r>
              <a:rPr lang="ru-RU" altLang="ru-RU" sz="5500" dirty="0" smtClean="0">
                <a:latin typeface="Times New Roman" panose="02020603050405020304" pitchFamily="18" charset="0"/>
              </a:rPr>
              <a:t>заболеваемостью населения </a:t>
            </a:r>
          </a:p>
          <a:p>
            <a:pPr>
              <a:lnSpc>
                <a:spcPct val="85000"/>
              </a:lnSpc>
              <a:spcBef>
                <a:spcPts val="600"/>
              </a:spcBef>
              <a:spcAft>
                <a:spcPts val="600"/>
              </a:spcAft>
              <a:buClrTx/>
              <a:buNone/>
            </a:pPr>
            <a:r>
              <a:rPr lang="ru-RU" altLang="ru-RU" sz="5500" b="1" dirty="0" smtClean="0">
                <a:latin typeface="Times New Roman" panose="02020603050405020304" pitchFamily="18" charset="0"/>
              </a:rPr>
              <a:t>Наличие </a:t>
            </a:r>
            <a:r>
              <a:rPr lang="ru-RU" altLang="ru-RU" sz="5500" dirty="0" smtClean="0">
                <a:latin typeface="Times New Roman" panose="02020603050405020304" pitchFamily="18" charset="0"/>
              </a:rPr>
              <a:t>неоднократных подтвердившихся жалоб на действия ЮЛ, ИП</a:t>
            </a:r>
          </a:p>
          <a:p>
            <a:pPr>
              <a:lnSpc>
                <a:spcPct val="85000"/>
              </a:lnSpc>
              <a:spcBef>
                <a:spcPts val="600"/>
              </a:spcBef>
              <a:spcAft>
                <a:spcPts val="600"/>
              </a:spcAft>
              <a:buClrTx/>
              <a:buNone/>
            </a:pPr>
            <a:r>
              <a:rPr lang="ru-RU" altLang="ru-RU" sz="5500" b="1" dirty="0" smtClean="0">
                <a:latin typeface="Times New Roman" panose="02020603050405020304" pitchFamily="18" charset="0"/>
              </a:rPr>
              <a:t>Отсутствие информации </a:t>
            </a:r>
            <a:r>
              <a:rPr lang="ru-RU" altLang="ru-RU" sz="5500" dirty="0" smtClean="0">
                <a:latin typeface="Times New Roman" panose="02020603050405020304" pitchFamily="18" charset="0"/>
              </a:rPr>
              <a:t>о субъекте при наличии потенциальной </a:t>
            </a:r>
          </a:p>
          <a:p>
            <a:pPr>
              <a:lnSpc>
                <a:spcPct val="85000"/>
              </a:lnSpc>
              <a:spcBef>
                <a:spcPts val="600"/>
              </a:spcBef>
              <a:spcAft>
                <a:spcPts val="600"/>
              </a:spcAft>
              <a:buClrTx/>
              <a:buNone/>
            </a:pPr>
            <a:r>
              <a:rPr lang="ru-RU" altLang="ru-RU" sz="5500" dirty="0" smtClean="0">
                <a:latin typeface="Times New Roman" panose="02020603050405020304" pitchFamily="18" charset="0"/>
              </a:rPr>
              <a:t>опасности вида деятельности и (или) значительной численности населения </a:t>
            </a:r>
          </a:p>
          <a:p>
            <a:pPr>
              <a:lnSpc>
                <a:spcPct val="85000"/>
              </a:lnSpc>
              <a:spcBef>
                <a:spcPts val="600"/>
              </a:spcBef>
              <a:spcAft>
                <a:spcPts val="600"/>
              </a:spcAft>
              <a:buClrTx/>
              <a:buNone/>
            </a:pPr>
            <a:r>
              <a:rPr lang="ru-RU" altLang="ru-RU" sz="5500" dirty="0" smtClean="0">
                <a:latin typeface="Times New Roman" panose="02020603050405020304" pitchFamily="18" charset="0"/>
              </a:rPr>
              <a:t>под влиянием  деятельности объекта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602517" y="760657"/>
            <a:ext cx="10839206"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ru-RU" sz="3200" dirty="0" smtClean="0"/>
              <a:t>             </a:t>
            </a:r>
            <a:r>
              <a:rPr lang="ru-RU" sz="3200" b="1" dirty="0" smtClean="0">
                <a:solidFill>
                  <a:srgbClr val="0070C0"/>
                </a:solidFill>
              </a:rPr>
              <a:t>Нормативные правовые документы </a:t>
            </a:r>
            <a:r>
              <a:rPr lang="ru-RU" sz="3200" dirty="0" smtClean="0"/>
              <a:t>                            </a:t>
            </a:r>
            <a:r>
              <a:rPr lang="ru-RU" altLang="ru-RU" sz="3200" b="1" dirty="0" smtClean="0">
                <a:solidFill>
                  <a:srgbClr val="000000"/>
                </a:solidFill>
                <a:latin typeface="Times New Roman" panose="02020603050405020304" pitchFamily="18" charset="0"/>
              </a:rPr>
              <a:t>Изменения </a:t>
            </a:r>
            <a:r>
              <a:rPr lang="ru-RU" altLang="ru-RU" sz="3200" b="1" dirty="0">
                <a:solidFill>
                  <a:srgbClr val="000000"/>
                </a:solidFill>
                <a:latin typeface="Times New Roman" panose="02020603050405020304" pitchFamily="18" charset="0"/>
              </a:rPr>
              <a:t>в Федеральный закон от 26.12.2008 № 294-ФЗ </a:t>
            </a:r>
            <a:endParaRPr lang="ru-RU" altLang="ru-RU" sz="3200" dirty="0">
              <a:solidFill>
                <a:srgbClr val="000000"/>
              </a:solidFill>
              <a:latin typeface="Times New Roman" panose="02020603050405020304" pitchFamily="18" charset="0"/>
            </a:endParaRPr>
          </a:p>
          <a:p>
            <a:pPr>
              <a:spcBef>
                <a:spcPct val="0"/>
              </a:spcBef>
              <a:buClrTx/>
              <a:buFontTx/>
              <a:buNone/>
            </a:pPr>
            <a:r>
              <a:rPr lang="ru-RU" altLang="ru-RU" sz="2800" b="1" dirty="0" smtClean="0">
                <a:solidFill>
                  <a:srgbClr val="000000"/>
                </a:solidFill>
                <a:latin typeface="Times New Roman" panose="02020603050405020304" pitchFamily="18" charset="0"/>
              </a:rPr>
              <a:t>Федеральный закон от 13.07.2015 </a:t>
            </a:r>
            <a:r>
              <a:rPr lang="en-US" altLang="ru-RU" sz="2800" b="1" dirty="0">
                <a:solidFill>
                  <a:srgbClr val="000000"/>
                </a:solidFill>
                <a:latin typeface="Times New Roman" panose="02020603050405020304" pitchFamily="18" charset="0"/>
              </a:rPr>
              <a:t>N246-</a:t>
            </a:r>
            <a:r>
              <a:rPr lang="ru-RU" altLang="ru-RU" sz="2800" b="1" dirty="0">
                <a:solidFill>
                  <a:srgbClr val="000000"/>
                </a:solidFill>
                <a:latin typeface="Times New Roman" panose="02020603050405020304" pitchFamily="18" charset="0"/>
              </a:rPr>
              <a:t>ФЗ «О внесении изменений в Федеральный закон «О защите прав юридических лиц и индивидуальных предпринимателей при осуществлении государственного контроля(надзора) и муниципального контроля</a:t>
            </a:r>
            <a:r>
              <a:rPr lang="ru-RU" altLang="ru-RU" sz="2800" b="1" dirty="0" smtClean="0">
                <a:solidFill>
                  <a:srgbClr val="000000"/>
                </a:solidFill>
                <a:latin typeface="Times New Roman" panose="02020603050405020304" pitchFamily="18" charset="0"/>
              </a:rPr>
              <a:t>»</a:t>
            </a:r>
            <a:endParaRPr lang="ru-RU" altLang="ru-RU" sz="2800" dirty="0">
              <a:solidFill>
                <a:srgbClr val="000000"/>
              </a:solidFill>
              <a:latin typeface="Times New Roman" panose="02020603050405020304" pitchFamily="18" charset="0"/>
            </a:endParaRPr>
          </a:p>
          <a:p>
            <a:pPr>
              <a:spcBef>
                <a:spcPct val="0"/>
              </a:spcBef>
              <a:buClrTx/>
              <a:buFontTx/>
              <a:buNone/>
            </a:pPr>
            <a:r>
              <a:rPr lang="ru-RU" altLang="ru-RU" sz="2800" dirty="0">
                <a:solidFill>
                  <a:srgbClr val="000000"/>
                </a:solidFill>
                <a:latin typeface="Times New Roman" panose="02020603050405020304" pitchFamily="18" charset="0"/>
              </a:rPr>
              <a:t>Введена Статья 8.1.Применение риск-ориентированного подхода при организации государственного контроля(надзора).</a:t>
            </a:r>
          </a:p>
          <a:p>
            <a:pPr>
              <a:spcBef>
                <a:spcPct val="0"/>
              </a:spcBef>
              <a:buClrTx/>
              <a:buFontTx/>
              <a:buNone/>
            </a:pPr>
            <a:r>
              <a:rPr lang="ru-RU" altLang="ru-RU" sz="2800" dirty="0">
                <a:solidFill>
                  <a:srgbClr val="000000"/>
                </a:solidFill>
                <a:latin typeface="Times New Roman" panose="02020603050405020304" pitchFamily="18" charset="0"/>
              </a:rPr>
              <a:t>Положения в части риск-ориентированного подхода при осуществлении государственного контроля(надзора) применяются с 1 января 2018года.</a:t>
            </a:r>
          </a:p>
        </p:txBody>
      </p:sp>
    </p:spTree>
    <p:extLst>
      <p:ext uri="{BB962C8B-B14F-4D97-AF65-F5344CB8AC3E}">
        <p14:creationId xmlns:p14="http://schemas.microsoft.com/office/powerpoint/2010/main" val="38124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0139" y="628650"/>
            <a:ext cx="10086974" cy="5632311"/>
          </a:xfrm>
          <a:prstGeom prst="rect">
            <a:avLst/>
          </a:prstGeom>
        </p:spPr>
        <p:txBody>
          <a:bodyPr wrap="square">
            <a:spAutoFit/>
          </a:bodyPr>
          <a:lstStyle/>
          <a:p>
            <a:r>
              <a:rPr lang="ru-RU" sz="2400" b="1" dirty="0" smtClean="0">
                <a:solidFill>
                  <a:srgbClr val="0070C0"/>
                </a:solidFill>
              </a:rPr>
              <a:t>Постановление Правительства РФ от 17.08.2018 № 806 «О применении </a:t>
            </a:r>
            <a:r>
              <a:rPr lang="ru-RU" sz="2400" b="1" dirty="0" err="1" smtClean="0">
                <a:solidFill>
                  <a:srgbClr val="0070C0"/>
                </a:solidFill>
              </a:rPr>
              <a:t>риск-ориентированного</a:t>
            </a:r>
            <a:r>
              <a:rPr lang="ru-RU" sz="2400" b="1" dirty="0" smtClean="0">
                <a:solidFill>
                  <a:srgbClr val="0070C0"/>
                </a:solidFill>
              </a:rPr>
              <a:t> подхода при организации отдельных видов государственного контроля (надзора) и внесении изменений в некоторые акты правительства Российской Федерации»</a:t>
            </a:r>
          </a:p>
          <a:p>
            <a:r>
              <a:rPr lang="ru-RU" sz="2400" b="1" dirty="0" smtClean="0"/>
              <a:t>Утверждены </a:t>
            </a:r>
          </a:p>
          <a:p>
            <a:r>
              <a:rPr lang="ru-RU" sz="2400" b="1" u="sng" dirty="0" smtClean="0"/>
              <a:t>Правила</a:t>
            </a:r>
            <a:r>
              <a:rPr lang="ru-RU" sz="2400" dirty="0" smtClean="0"/>
              <a:t> отнесения деятельности юридических лиц и индивидуальных предпринимателей и (или) используемых ими производственных объектов к определенной категории риска или определенному классу (категории) опасности; </a:t>
            </a:r>
          </a:p>
          <a:p>
            <a:r>
              <a:rPr lang="ru-RU" sz="2400" b="1" u="sng" dirty="0" smtClean="0"/>
              <a:t>Перечень</a:t>
            </a:r>
            <a:r>
              <a:rPr lang="ru-RU" sz="2400" dirty="0" smtClean="0"/>
              <a:t> видов государственного контроля (надзора),  которые осуществляются с применением </a:t>
            </a:r>
            <a:r>
              <a:rPr lang="ru-RU" sz="2400" dirty="0" err="1" smtClean="0"/>
              <a:t>риск-ориентированного</a:t>
            </a:r>
            <a:r>
              <a:rPr lang="ru-RU" sz="2400" dirty="0" smtClean="0"/>
              <a:t> подхода;</a:t>
            </a:r>
          </a:p>
          <a:p>
            <a:endParaRPr lang="ru-RU" sz="2400" dirty="0" smtClean="0"/>
          </a:p>
          <a:p>
            <a:r>
              <a:rPr lang="ru-RU" sz="2400" b="1" dirty="0" smtClean="0"/>
              <a:t>Внесены</a:t>
            </a:r>
            <a:r>
              <a:rPr lang="ru-RU" sz="2400" dirty="0" smtClean="0"/>
              <a:t> изменения в Положения об отдельных видах государственного надзора</a:t>
            </a:r>
            <a:endParaRPr lang="ru-RU"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1588" y="928688"/>
            <a:ext cx="9744075" cy="4801314"/>
          </a:xfrm>
          <a:prstGeom prst="rect">
            <a:avLst/>
          </a:prstGeom>
        </p:spPr>
        <p:txBody>
          <a:bodyPr wrap="square">
            <a:spAutoFit/>
          </a:bodyPr>
          <a:lstStyle/>
          <a:p>
            <a:r>
              <a:rPr lang="ru-RU" sz="3200" b="1" dirty="0" smtClean="0">
                <a:solidFill>
                  <a:srgbClr val="0070C0"/>
                </a:solidFill>
                <a:latin typeface="Times New Roman" pitchFamily="18" charset="0"/>
                <a:cs typeface="Times New Roman" pitchFamily="18" charset="0"/>
              </a:rPr>
              <a:t>Методические рекомендации (МР 5.1.0116-17)</a:t>
            </a:r>
          </a:p>
          <a:p>
            <a:endParaRPr lang="ru-RU" sz="3200" dirty="0" smtClean="0">
              <a:latin typeface="Times New Roman" pitchFamily="18" charset="0"/>
              <a:cs typeface="Times New Roman" pitchFamily="18" charset="0"/>
            </a:endParaRPr>
          </a:p>
          <a:p>
            <a:pPr algn="just"/>
            <a:r>
              <a:rPr lang="ru-RU" sz="3200" b="1" dirty="0" smtClean="0">
                <a:latin typeface="Times New Roman" pitchFamily="18" charset="0"/>
                <a:cs typeface="Times New Roman" pitchFamily="18" charset="0"/>
              </a:rPr>
              <a:t>Классификация хозяйствующих субъектов, видов деятельности и объектов надзора по потенциальному риску причинения вреда здоровью человека для организации плановых контрольно- надзорных мероприятий </a:t>
            </a:r>
          </a:p>
          <a:p>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http://rospotrebnadzor.ru/upload/iblock/8c3/mr_0116.p</a:t>
            </a:r>
            <a:r>
              <a:rPr lang="en-US" sz="3200" dirty="0" err="1" smtClean="0">
                <a:latin typeface="Times New Roman" pitchFamily="18" charset="0"/>
                <a:cs typeface="Times New Roman" pitchFamily="18" charset="0"/>
              </a:rPr>
              <a:t>df</a:t>
            </a:r>
            <a:endParaRPr lang="ru-RU" sz="3200"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xmlns="" id="{5049FE36-06B4-4D27-ADEE-003FAB0C9022}"/>
              </a:ext>
            </a:extLst>
          </p:cNvPr>
          <p:cNvGraphicFramePr>
            <a:graphicFrameLocks noGrp="1"/>
          </p:cNvGraphicFramePr>
          <p:nvPr>
            <p:extLst>
              <p:ext uri="{D42A27DB-BD31-4B8C-83A1-F6EECF244321}">
                <p14:modId xmlns:p14="http://schemas.microsoft.com/office/powerpoint/2010/main" val="3169622793"/>
              </p:ext>
            </p:extLst>
          </p:nvPr>
        </p:nvGraphicFramePr>
        <p:xfrm>
          <a:off x="597875" y="1085850"/>
          <a:ext cx="11160370" cy="5043488"/>
        </p:xfrm>
        <a:graphic>
          <a:graphicData uri="http://schemas.openxmlformats.org/drawingml/2006/table">
            <a:tbl>
              <a:tblPr/>
              <a:tblGrid>
                <a:gridCol w="4105899">
                  <a:extLst>
                    <a:ext uri="{9D8B030D-6E8A-4147-A177-3AD203B41FA5}">
                      <a16:colId xmlns:a16="http://schemas.microsoft.com/office/drawing/2014/main" xmlns="" val="20000"/>
                    </a:ext>
                  </a:extLst>
                </a:gridCol>
                <a:gridCol w="1989349">
                  <a:extLst>
                    <a:ext uri="{9D8B030D-6E8A-4147-A177-3AD203B41FA5}">
                      <a16:colId xmlns:a16="http://schemas.microsoft.com/office/drawing/2014/main" xmlns="" val="20001"/>
                    </a:ext>
                  </a:extLst>
                </a:gridCol>
                <a:gridCol w="5065122">
                  <a:extLst>
                    <a:ext uri="{9D8B030D-6E8A-4147-A177-3AD203B41FA5}">
                      <a16:colId xmlns:a16="http://schemas.microsoft.com/office/drawing/2014/main" xmlns="" val="20002"/>
                    </a:ext>
                  </a:extLst>
                </a:gridCol>
              </a:tblGrid>
              <a:tr h="1197833">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Категории риска</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Классы (категории) опасности</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Особенности осуществления мероприятий по контролю</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652633">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Чрезвычайно высокий риск</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класс</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rowSpan="3">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плановая проверка проводится один раз в период, предусмотренный положением о виде государственного контроля (надзора)</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06836">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Высокий риск</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класс</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vMerge="1">
                  <a:txBody>
                    <a:bodyPr/>
                    <a:lstStyle/>
                    <a:p>
                      <a:endParaRPr lang="ru-RU"/>
                    </a:p>
                  </a:txBody>
                  <a:tcPr/>
                </a:tc>
                <a:extLst>
                  <a:ext uri="{0D108BD9-81ED-4DB2-BD59-A6C34878D82A}">
                    <a16:rowId xmlns:a16="http://schemas.microsoft.com/office/drawing/2014/main" xmlns="" val="10002"/>
                  </a:ext>
                </a:extLst>
              </a:tr>
              <a:tr h="409910">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Значительный риск</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класс</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vMerge="1">
                  <a:txBody>
                    <a:bodyPr/>
                    <a:lstStyle/>
                    <a:p>
                      <a:endParaRPr lang="ru-RU"/>
                    </a:p>
                  </a:txBody>
                  <a:tcPr/>
                </a:tc>
                <a:extLst>
                  <a:ext uri="{0D108BD9-81ED-4DB2-BD59-A6C34878D82A}">
                    <a16:rowId xmlns:a16="http://schemas.microsoft.com/office/drawing/2014/main" xmlns="" val="10003"/>
                  </a:ext>
                </a:extLst>
              </a:tr>
              <a:tr h="406836">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Средний риск</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класс</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rowSpan="2">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плановая проверка проводится не чаще одного раза в период, предусмотренный положением о виде государственного контроля (надзора)</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extLst>
                  <a:ext uri="{0D108BD9-81ED-4DB2-BD59-A6C34878D82A}">
                    <a16:rowId xmlns:a16="http://schemas.microsoft.com/office/drawing/2014/main" xmlns="" val="10004"/>
                  </a:ext>
                </a:extLst>
              </a:tr>
              <a:tr h="1062543">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Умеренный риск</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 класс</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vMerge="1">
                  <a:txBody>
                    <a:bodyPr/>
                    <a:lstStyle/>
                    <a:p>
                      <a:endParaRPr lang="ru-RU"/>
                    </a:p>
                  </a:txBody>
                  <a:tcPr/>
                </a:tc>
                <a:extLst>
                  <a:ext uri="{0D108BD9-81ED-4DB2-BD59-A6C34878D82A}">
                    <a16:rowId xmlns:a16="http://schemas.microsoft.com/office/drawing/2014/main" xmlns="" val="10005"/>
                  </a:ext>
                </a:extLst>
              </a:tr>
              <a:tr h="827399">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1"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Низкий риск</a:t>
                      </a:r>
                      <a:endParaRPr kumimoji="0" lang="ru-RU" altLang="ru-RU" sz="20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 класс</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a:txBody>
                    <a:bodyPr/>
                    <a:lstStyle>
                      <a:lvl1pPr defTabSz="457200">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ts val="600"/>
                        </a:spcBef>
                        <a:spcAft>
                          <a:spcPts val="60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плановые проверки не проводятся</a:t>
                      </a:r>
                    </a:p>
                  </a:txBody>
                  <a:tcPr marL="39370" marR="39370" marT="64780" marB="647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extLst>
                  <a:ext uri="{0D108BD9-81ED-4DB2-BD59-A6C34878D82A}">
                    <a16:rowId xmlns:a16="http://schemas.microsoft.com/office/drawing/2014/main" xmlns="" val="10006"/>
                  </a:ext>
                </a:extLst>
              </a:tr>
            </a:tbl>
          </a:graphicData>
        </a:graphic>
      </p:graphicFrame>
      <p:sp>
        <p:nvSpPr>
          <p:cNvPr id="11297" name="Rectangle 1"/>
          <p:cNvSpPr>
            <a:spLocks noChangeArrowheads="1"/>
          </p:cNvSpPr>
          <p:nvPr/>
        </p:nvSpPr>
        <p:spPr bwMode="auto">
          <a:xfrm>
            <a:off x="2566988" y="342687"/>
            <a:ext cx="7848600" cy="1145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539580" anchor="ct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ru-RU" altLang="ru-RU" b="1" dirty="0">
                <a:solidFill>
                  <a:schemeClr val="tx1"/>
                </a:solidFill>
                <a:latin typeface="Times New Roman" panose="02020603050405020304" pitchFamily="18" charset="0"/>
                <a:cs typeface="Times New Roman" panose="02020603050405020304" pitchFamily="18" charset="0"/>
              </a:rPr>
              <a:t>КАТЕГОРИИ РИСКА </a:t>
            </a:r>
            <a:br>
              <a:rPr lang="ru-RU" altLang="ru-RU" b="1" dirty="0">
                <a:solidFill>
                  <a:schemeClr val="tx1"/>
                </a:solidFill>
                <a:latin typeface="Times New Roman" panose="02020603050405020304" pitchFamily="18" charset="0"/>
                <a:cs typeface="Times New Roman" panose="02020603050405020304" pitchFamily="18" charset="0"/>
              </a:rPr>
            </a:br>
            <a:r>
              <a:rPr lang="ru-RU" altLang="ru-RU" b="1" dirty="0">
                <a:solidFill>
                  <a:schemeClr val="tx1"/>
                </a:solidFill>
                <a:latin typeface="Times New Roman" panose="02020603050405020304" pitchFamily="18" charset="0"/>
                <a:cs typeface="Times New Roman" panose="02020603050405020304" pitchFamily="18" charset="0"/>
              </a:rPr>
              <a:t>И КЛАССЫ (КАТЕГОРИИ) </a:t>
            </a:r>
            <a:r>
              <a:rPr lang="ru-RU" altLang="ru-RU" b="1" dirty="0" smtClean="0">
                <a:solidFill>
                  <a:schemeClr val="tx1"/>
                </a:solidFill>
                <a:latin typeface="Times New Roman" panose="02020603050405020304" pitchFamily="18" charset="0"/>
                <a:cs typeface="Times New Roman" panose="02020603050405020304" pitchFamily="18" charset="0"/>
              </a:rPr>
              <a:t>ОПАСНОСТИ(</a:t>
            </a:r>
            <a:endParaRPr lang="ru-RU" altLang="ru-RU" b="1"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9131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492369" y="476250"/>
            <a:ext cx="11465169"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ru-RU" altLang="ru-RU" sz="2800" b="1" dirty="0">
                <a:solidFill>
                  <a:schemeClr val="tx1"/>
                </a:solidFill>
                <a:latin typeface="Times New Roman" panose="02020603050405020304" pitchFamily="18" charset="0"/>
                <a:cs typeface="Times New Roman" panose="02020603050405020304" pitchFamily="18" charset="0"/>
              </a:rPr>
              <a:t>ПРАВИЛА ОТНЕСЕНИЯ ДЕЯТЕЛЬНОСТИ </a:t>
            </a:r>
          </a:p>
          <a:p>
            <a:pPr algn="ctr">
              <a:spcBef>
                <a:spcPct val="0"/>
              </a:spcBef>
              <a:buClrTx/>
              <a:buFontTx/>
              <a:buNone/>
            </a:pPr>
            <a:r>
              <a:rPr lang="ru-RU" altLang="ru-RU" sz="2800" b="1" dirty="0">
                <a:solidFill>
                  <a:schemeClr val="tx1"/>
                </a:solidFill>
                <a:latin typeface="Times New Roman" panose="02020603050405020304" pitchFamily="18" charset="0"/>
                <a:cs typeface="Times New Roman" panose="02020603050405020304" pitchFamily="18" charset="0"/>
              </a:rPr>
              <a:t>ЮРИДИЧЕСКИХ ЛИЦ И ИНДИВИДУАЛЬНЫХ</a:t>
            </a:r>
          </a:p>
          <a:p>
            <a:pPr algn="ctr">
              <a:spcBef>
                <a:spcPct val="0"/>
              </a:spcBef>
              <a:buClrTx/>
              <a:buFontTx/>
              <a:buNone/>
            </a:pPr>
            <a:r>
              <a:rPr lang="ru-RU" altLang="ru-RU" sz="2800" b="1" dirty="0">
                <a:solidFill>
                  <a:schemeClr val="tx1"/>
                </a:solidFill>
                <a:latin typeface="Times New Roman" panose="02020603050405020304" pitchFamily="18" charset="0"/>
                <a:cs typeface="Times New Roman" panose="02020603050405020304" pitchFamily="18" charset="0"/>
              </a:rPr>
              <a:t>ПРЕДПРИНИМАТЕЛЕЙ И (ИЛИ) ИСПОЛЬЗУЕМЫХ ИМИ ПРОИЗВОДСТВЕННЫХ ОБЪЕКТОВ К ОПРЕДЕЛЕННОЙ КАТЕГОРИИ РИСКА ИЛИ ОПРЕДЕЛЕННОМУ</a:t>
            </a:r>
          </a:p>
          <a:p>
            <a:pPr algn="ctr">
              <a:spcBef>
                <a:spcPct val="0"/>
              </a:spcBef>
              <a:buClrTx/>
              <a:buFontTx/>
              <a:buNone/>
            </a:pPr>
            <a:r>
              <a:rPr lang="ru-RU" altLang="ru-RU" sz="2800" b="1" dirty="0">
                <a:solidFill>
                  <a:schemeClr val="tx1"/>
                </a:solidFill>
                <a:latin typeface="Times New Roman" panose="02020603050405020304" pitchFamily="18" charset="0"/>
                <a:cs typeface="Times New Roman" panose="02020603050405020304" pitchFamily="18" charset="0"/>
              </a:rPr>
              <a:t>КЛАССУ (КАТЕГОРИИ) ОПАСНОСТИ</a:t>
            </a:r>
          </a:p>
          <a:p>
            <a:pPr algn="just">
              <a:spcBef>
                <a:spcPct val="0"/>
              </a:spcBef>
              <a:buClrTx/>
              <a:buFontTx/>
              <a:buNone/>
            </a:pPr>
            <a:r>
              <a:rPr lang="ru-RU" altLang="ru-RU" sz="2800" dirty="0">
                <a:solidFill>
                  <a:schemeClr val="tx1"/>
                </a:solidFill>
                <a:latin typeface="Times New Roman" panose="02020603050405020304" pitchFamily="18" charset="0"/>
                <a:cs typeface="Times New Roman" panose="02020603050405020304" pitchFamily="18" charset="0"/>
              </a:rPr>
              <a:t> </a:t>
            </a:r>
          </a:p>
          <a:p>
            <a:pPr>
              <a:spcBef>
                <a:spcPct val="0"/>
              </a:spcBef>
              <a:buClrTx/>
              <a:buFontTx/>
              <a:buNone/>
            </a:pPr>
            <a:r>
              <a:rPr lang="ru-RU" altLang="ru-RU"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 Настоящие Правила устанавливают порядок отнесения деятельности юридических лиц и индивидуальных предпринимателей и (или) используемых ими производственных объектов (далее - объекты государственного контроля (надзора) к определенной категории риска или определенному классу (категории) опасности, обозначаемому как классы опасности или категории опасности </a:t>
            </a:r>
            <a:endParaRPr lang="ru-RU" alt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290556"/>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1567</TotalTime>
  <Words>1333</Words>
  <Application>Microsoft Office PowerPoint</Application>
  <PresentationFormat>Произвольный</PresentationFormat>
  <Paragraphs>111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Капля</vt:lpstr>
      <vt:lpstr>                                                                              Заместитель начальника Дмитровского территориального отдела управления роспотребнадзора по московской области Романовская Татьяна Владимировна 21.01.2019</vt:lpstr>
      <vt:lpstr>Презентация PowerPoint</vt:lpstr>
      <vt:lpstr>Риск-ориентированная модель контрольно-надзорной деятельности Роспотребнадзора имеет целью: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Учесть все обязательные требования и ничего не заБЫТЬ! Сегодня это стало намного проще</vt:lpstr>
      <vt:lpstr>Презентация PowerPoint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приоритетах при осуществлении федерального государственного санитарно-эпидемиологического надзора за качеством и безопасностью пищевых продуктов</dc:title>
  <dc:creator>user</dc:creator>
  <cp:lastModifiedBy>KudriavcevaNA</cp:lastModifiedBy>
  <cp:revision>248</cp:revision>
  <cp:lastPrinted>2018-11-07T12:52:41Z</cp:lastPrinted>
  <dcterms:created xsi:type="dcterms:W3CDTF">2016-02-09T07:52:04Z</dcterms:created>
  <dcterms:modified xsi:type="dcterms:W3CDTF">2019-01-31T08:27:55Z</dcterms:modified>
</cp:coreProperties>
</file>